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71" r:id="rId6"/>
    <p:sldId id="261" r:id="rId7"/>
    <p:sldId id="264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78"/>
    <p:restoredTop sz="94720"/>
  </p:normalViewPr>
  <p:slideViewPr>
    <p:cSldViewPr snapToGrid="0">
      <p:cViewPr>
        <p:scale>
          <a:sx n="191" d="100"/>
          <a:sy n="191" d="100"/>
        </p:scale>
        <p:origin x="116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7ADDBF-CF03-495E-9836-221562FD9454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FE4BD58-E170-401D-B051-E1C94794F687}">
      <dgm:prSet/>
      <dgm:spPr/>
      <dgm:t>
        <a:bodyPr/>
        <a:lstStyle/>
        <a:p>
          <a:r>
            <a:rPr lang="en-GB" dirty="0"/>
            <a:t>Ein </a:t>
          </a:r>
          <a:r>
            <a:rPr lang="en-GB" b="1" dirty="0" err="1"/>
            <a:t>offenes</a:t>
          </a:r>
          <a:r>
            <a:rPr lang="en-GB" b="1" dirty="0"/>
            <a:t> Framework </a:t>
          </a:r>
          <a:r>
            <a:rPr lang="en-GB" dirty="0"/>
            <a:t>für den </a:t>
          </a:r>
          <a:r>
            <a:rPr lang="en-GB" dirty="0" err="1"/>
            <a:t>strukturierten</a:t>
          </a:r>
          <a:r>
            <a:rPr lang="en-GB" dirty="0"/>
            <a:t> </a:t>
          </a:r>
          <a:r>
            <a:rPr lang="en-GB" dirty="0" err="1"/>
            <a:t>Datenaustausch</a:t>
          </a:r>
          <a:r>
            <a:rPr lang="en-GB" dirty="0"/>
            <a:t> </a:t>
          </a:r>
          <a:r>
            <a:rPr lang="en-GB" dirty="0" err="1"/>
            <a:t>unter</a:t>
          </a:r>
          <a:r>
            <a:rPr lang="en-GB" dirty="0"/>
            <a:t> </a:t>
          </a:r>
          <a:r>
            <a:rPr lang="en-GB" dirty="0" err="1"/>
            <a:t>Verwendung</a:t>
          </a:r>
          <a:r>
            <a:rPr lang="en-GB" dirty="0"/>
            <a:t> von FHIR.</a:t>
          </a:r>
          <a:endParaRPr lang="en-US" dirty="0"/>
        </a:p>
      </dgm:t>
    </dgm:pt>
    <dgm:pt modelId="{F791DA25-BD8D-4510-82E5-32E8131AD9DE}" type="parTrans" cxnId="{DB9188E9-D9BB-4014-AE19-3034BD79B6DA}">
      <dgm:prSet/>
      <dgm:spPr/>
      <dgm:t>
        <a:bodyPr/>
        <a:lstStyle/>
        <a:p>
          <a:endParaRPr lang="en-US"/>
        </a:p>
      </dgm:t>
    </dgm:pt>
    <dgm:pt modelId="{EAD72665-8F93-4753-8649-5174D86FFCCB}" type="sibTrans" cxnId="{DB9188E9-D9BB-4014-AE19-3034BD79B6DA}">
      <dgm:prSet/>
      <dgm:spPr/>
      <dgm:t>
        <a:bodyPr/>
        <a:lstStyle/>
        <a:p>
          <a:endParaRPr lang="en-US"/>
        </a:p>
      </dgm:t>
    </dgm:pt>
    <dgm:pt modelId="{36ADA17E-395F-4B85-9330-CFC778345C97}">
      <dgm:prSet/>
      <dgm:spPr/>
      <dgm:t>
        <a:bodyPr/>
        <a:lstStyle/>
        <a:p>
          <a:r>
            <a:rPr lang="en-GB" dirty="0"/>
            <a:t>Das </a:t>
          </a:r>
          <a:r>
            <a:rPr lang="en-GB" b="1" dirty="0" err="1"/>
            <a:t>CodeSystem</a:t>
          </a:r>
          <a:r>
            <a:rPr lang="en-GB" dirty="0"/>
            <a:t> der </a:t>
          </a:r>
          <a:r>
            <a:rPr lang="en-GB" dirty="0" err="1"/>
            <a:t>Anwendungsfälle</a:t>
          </a:r>
          <a:r>
            <a:rPr lang="en-GB" dirty="0"/>
            <a:t> </a:t>
          </a:r>
          <a:r>
            <a:rPr lang="en-GB" dirty="0" err="1"/>
            <a:t>wird</a:t>
          </a:r>
          <a:r>
            <a:rPr lang="en-GB" dirty="0"/>
            <a:t> von der </a:t>
          </a:r>
          <a:r>
            <a:rPr lang="en-GB" b="1" dirty="0" err="1"/>
            <a:t>gematik</a:t>
          </a:r>
          <a:r>
            <a:rPr lang="en-GB" dirty="0"/>
            <a:t> </a:t>
          </a:r>
          <a:r>
            <a:rPr lang="en-GB" dirty="0" err="1"/>
            <a:t>gepflegt</a:t>
          </a:r>
          <a:r>
            <a:rPr lang="en-GB" dirty="0"/>
            <a:t>, </a:t>
          </a:r>
          <a:r>
            <a:rPr lang="en-GB" dirty="0" err="1"/>
            <a:t>ist</a:t>
          </a:r>
          <a:r>
            <a:rPr lang="en-GB" dirty="0"/>
            <a:t> </a:t>
          </a:r>
          <a:r>
            <a:rPr lang="en-GB" dirty="0" err="1"/>
            <a:t>jedoch</a:t>
          </a:r>
          <a:r>
            <a:rPr lang="en-GB" dirty="0"/>
            <a:t> </a:t>
          </a:r>
          <a:r>
            <a:rPr lang="en-GB" dirty="0" err="1"/>
            <a:t>nicht</a:t>
          </a:r>
          <a:r>
            <a:rPr lang="en-GB" dirty="0"/>
            <a:t> auf </a:t>
          </a:r>
          <a:r>
            <a:rPr lang="en-GB" dirty="0" err="1"/>
            <a:t>deren</a:t>
          </a:r>
          <a:r>
            <a:rPr lang="en-GB" dirty="0"/>
            <a:t> </a:t>
          </a:r>
          <a:r>
            <a:rPr lang="en-GB" dirty="0" err="1"/>
            <a:t>Anwendungsfälle</a:t>
          </a:r>
          <a:r>
            <a:rPr lang="en-GB" dirty="0"/>
            <a:t> </a:t>
          </a:r>
          <a:r>
            <a:rPr lang="en-GB" dirty="0" err="1"/>
            <a:t>beschränkt</a:t>
          </a:r>
          <a:r>
            <a:rPr lang="en-GB" dirty="0"/>
            <a:t>.</a:t>
          </a:r>
          <a:endParaRPr lang="en-US" dirty="0"/>
        </a:p>
      </dgm:t>
    </dgm:pt>
    <dgm:pt modelId="{7C3A13EB-A050-446A-AE46-AE04414BCF3C}" type="parTrans" cxnId="{A28C091D-8826-44FF-8F50-1B39300D1EA8}">
      <dgm:prSet/>
      <dgm:spPr/>
      <dgm:t>
        <a:bodyPr/>
        <a:lstStyle/>
        <a:p>
          <a:endParaRPr lang="en-US"/>
        </a:p>
      </dgm:t>
    </dgm:pt>
    <dgm:pt modelId="{4DDBDBF4-EF38-4B59-9D6A-54E68723F111}" type="sibTrans" cxnId="{A28C091D-8826-44FF-8F50-1B39300D1EA8}">
      <dgm:prSet/>
      <dgm:spPr/>
      <dgm:t>
        <a:bodyPr/>
        <a:lstStyle/>
        <a:p>
          <a:endParaRPr lang="en-US"/>
        </a:p>
      </dgm:t>
    </dgm:pt>
    <dgm:pt modelId="{CF3D81B4-5E9B-4765-9E02-7BFC9C24B62B}">
      <dgm:prSet/>
      <dgm:spPr/>
      <dgm:t>
        <a:bodyPr/>
        <a:lstStyle/>
        <a:p>
          <a:r>
            <a:rPr lang="en-GB" dirty="0"/>
            <a:t>Das ATF </a:t>
          </a:r>
          <a:r>
            <a:rPr lang="en-GB" dirty="0" err="1"/>
            <a:t>ist</a:t>
          </a:r>
          <a:r>
            <a:rPr lang="en-GB" dirty="0"/>
            <a:t> </a:t>
          </a:r>
          <a:r>
            <a:rPr lang="en-GB" b="1" dirty="0" err="1"/>
            <a:t>unabhängig</a:t>
          </a:r>
          <a:r>
            <a:rPr lang="en-GB" dirty="0"/>
            <a:t> </a:t>
          </a:r>
          <a:r>
            <a:rPr lang="en-GB" dirty="0" err="1"/>
            <a:t>vom</a:t>
          </a:r>
          <a:r>
            <a:rPr lang="en-GB" dirty="0"/>
            <a:t> </a:t>
          </a:r>
          <a:r>
            <a:rPr lang="en-GB" dirty="0" err="1"/>
            <a:t>Übertragungsmedium</a:t>
          </a:r>
          <a:r>
            <a:rPr lang="en-GB" dirty="0"/>
            <a:t>.</a:t>
          </a:r>
          <a:endParaRPr lang="en-US" dirty="0"/>
        </a:p>
      </dgm:t>
    </dgm:pt>
    <dgm:pt modelId="{EE243E78-4C49-4D0D-B80D-9A19835FED02}" type="parTrans" cxnId="{31A68CE9-131B-445A-A455-DD92D66067A5}">
      <dgm:prSet/>
      <dgm:spPr/>
      <dgm:t>
        <a:bodyPr/>
        <a:lstStyle/>
        <a:p>
          <a:endParaRPr lang="en-US"/>
        </a:p>
      </dgm:t>
    </dgm:pt>
    <dgm:pt modelId="{0D8DCC56-B86B-4D47-8FBC-8B01CED01F3D}" type="sibTrans" cxnId="{31A68CE9-131B-445A-A455-DD92D66067A5}">
      <dgm:prSet/>
      <dgm:spPr/>
      <dgm:t>
        <a:bodyPr/>
        <a:lstStyle/>
        <a:p>
          <a:endParaRPr lang="en-US"/>
        </a:p>
      </dgm:t>
    </dgm:pt>
    <dgm:pt modelId="{F724F475-BC86-43C9-A72F-D305F99B0CFE}">
      <dgm:prSet/>
      <dgm:spPr/>
      <dgm:t>
        <a:bodyPr/>
        <a:lstStyle/>
        <a:p>
          <a:r>
            <a:rPr lang="en-GB" dirty="0"/>
            <a:t>Es </a:t>
          </a:r>
          <a:r>
            <a:rPr lang="en-GB" dirty="0" err="1"/>
            <a:t>ermöglicht</a:t>
          </a:r>
          <a:r>
            <a:rPr lang="en-GB" dirty="0"/>
            <a:t> die </a:t>
          </a:r>
          <a:r>
            <a:rPr lang="en-GB" b="1" dirty="0" err="1"/>
            <a:t>Teilautomatisierung</a:t>
          </a:r>
          <a:r>
            <a:rPr lang="en-GB" dirty="0"/>
            <a:t> von </a:t>
          </a:r>
          <a:r>
            <a:rPr lang="en-GB" dirty="0" err="1"/>
            <a:t>nachrichtenbasierten</a:t>
          </a:r>
          <a:r>
            <a:rPr lang="en-GB" dirty="0"/>
            <a:t> </a:t>
          </a:r>
          <a:r>
            <a:rPr lang="en-GB" dirty="0" err="1"/>
            <a:t>Prozessen</a:t>
          </a:r>
          <a:r>
            <a:rPr lang="en-GB" dirty="0"/>
            <a:t>, </a:t>
          </a:r>
          <a:r>
            <a:rPr lang="en-GB" dirty="0" err="1"/>
            <a:t>bei</a:t>
          </a:r>
          <a:r>
            <a:rPr lang="en-GB" dirty="0"/>
            <a:t> </a:t>
          </a:r>
          <a:r>
            <a:rPr lang="en-GB" dirty="0" err="1"/>
            <a:t>denen</a:t>
          </a:r>
          <a:r>
            <a:rPr lang="en-GB" dirty="0"/>
            <a:t> </a:t>
          </a:r>
          <a:r>
            <a:rPr lang="en-GB" dirty="0" err="1"/>
            <a:t>Nachrichten</a:t>
          </a:r>
          <a:r>
            <a:rPr lang="en-GB" dirty="0"/>
            <a:t> </a:t>
          </a:r>
          <a:r>
            <a:rPr lang="en-GB" dirty="0" err="1"/>
            <a:t>automatisch</a:t>
          </a:r>
          <a:r>
            <a:rPr lang="en-GB" dirty="0"/>
            <a:t> </a:t>
          </a:r>
          <a:r>
            <a:rPr lang="en-GB" dirty="0" err="1"/>
            <a:t>verarbeitet</a:t>
          </a:r>
          <a:r>
            <a:rPr lang="en-GB" dirty="0"/>
            <a:t> </a:t>
          </a:r>
          <a:r>
            <a:rPr lang="en-GB" dirty="0" err="1"/>
            <a:t>werden</a:t>
          </a:r>
          <a:r>
            <a:rPr lang="en-GB" dirty="0"/>
            <a:t> </a:t>
          </a:r>
          <a:r>
            <a:rPr lang="en-GB" dirty="0" err="1"/>
            <a:t>können</a:t>
          </a:r>
          <a:r>
            <a:rPr lang="en-GB" dirty="0"/>
            <a:t>, </a:t>
          </a:r>
          <a:r>
            <a:rPr lang="en-GB" dirty="0" err="1"/>
            <a:t>ohne</a:t>
          </a:r>
          <a:r>
            <a:rPr lang="en-GB" dirty="0"/>
            <a:t> </a:t>
          </a:r>
          <a:r>
            <a:rPr lang="en-GB" dirty="0" err="1"/>
            <a:t>dass</a:t>
          </a:r>
          <a:r>
            <a:rPr lang="en-GB" dirty="0"/>
            <a:t> </a:t>
          </a:r>
          <a:r>
            <a:rPr lang="en-GB" dirty="0" err="1"/>
            <a:t>manuelle</a:t>
          </a:r>
          <a:r>
            <a:rPr lang="en-GB" dirty="0"/>
            <a:t> </a:t>
          </a:r>
          <a:r>
            <a:rPr lang="en-GB" dirty="0" err="1"/>
            <a:t>Eingriffe</a:t>
          </a:r>
          <a:r>
            <a:rPr lang="en-GB" dirty="0"/>
            <a:t> </a:t>
          </a:r>
          <a:r>
            <a:rPr lang="en-GB" dirty="0" err="1"/>
            <a:t>notwendig</a:t>
          </a:r>
          <a:r>
            <a:rPr lang="en-GB" dirty="0"/>
            <a:t> </a:t>
          </a:r>
          <a:r>
            <a:rPr lang="en-GB" dirty="0" err="1"/>
            <a:t>sind</a:t>
          </a:r>
          <a:r>
            <a:rPr lang="en-GB" dirty="0"/>
            <a:t>.</a:t>
          </a:r>
          <a:endParaRPr lang="en-US" dirty="0"/>
        </a:p>
      </dgm:t>
    </dgm:pt>
    <dgm:pt modelId="{EC63AE85-E69A-4124-9AD8-91D0CFD4C107}" type="parTrans" cxnId="{D6F9E323-DD79-4059-830B-E0B785D583DC}">
      <dgm:prSet/>
      <dgm:spPr/>
      <dgm:t>
        <a:bodyPr/>
        <a:lstStyle/>
        <a:p>
          <a:endParaRPr lang="en-US"/>
        </a:p>
      </dgm:t>
    </dgm:pt>
    <dgm:pt modelId="{E8CE12F3-B816-4A24-B8D0-0870574F3A88}" type="sibTrans" cxnId="{D6F9E323-DD79-4059-830B-E0B785D583DC}">
      <dgm:prSet/>
      <dgm:spPr/>
      <dgm:t>
        <a:bodyPr/>
        <a:lstStyle/>
        <a:p>
          <a:endParaRPr lang="en-US"/>
        </a:p>
      </dgm:t>
    </dgm:pt>
    <dgm:pt modelId="{5F9FCE25-F545-694F-BE8C-17ECD9595B16}">
      <dgm:prSet/>
      <dgm:spPr/>
      <dgm:t>
        <a:bodyPr/>
        <a:lstStyle/>
        <a:p>
          <a:r>
            <a:rPr lang="en-GB" dirty="0" err="1"/>
            <a:t>Aktuell</a:t>
          </a:r>
          <a:r>
            <a:rPr lang="en-GB" dirty="0"/>
            <a:t> </a:t>
          </a:r>
          <a:r>
            <a:rPr lang="en-GB" dirty="0" err="1"/>
            <a:t>wird</a:t>
          </a:r>
          <a:r>
            <a:rPr lang="en-GB" dirty="0"/>
            <a:t> </a:t>
          </a:r>
          <a:r>
            <a:rPr lang="en-GB" dirty="0" err="1"/>
            <a:t>mit</a:t>
          </a:r>
          <a:r>
            <a:rPr lang="en-GB" dirty="0"/>
            <a:t> KIM </a:t>
          </a:r>
          <a:r>
            <a:rPr lang="en-GB" dirty="0" err="1"/>
            <a:t>Nachrichten</a:t>
          </a:r>
          <a:r>
            <a:rPr lang="en-GB" dirty="0"/>
            <a:t> </a:t>
          </a:r>
          <a:r>
            <a:rPr lang="en-GB" dirty="0" err="1"/>
            <a:t>spezifiziert</a:t>
          </a:r>
          <a:r>
            <a:rPr lang="en-GB" dirty="0"/>
            <a:t>, </a:t>
          </a:r>
          <a:r>
            <a:rPr lang="en-GB" dirty="0" err="1"/>
            <a:t>Inhalte</a:t>
          </a:r>
          <a:r>
            <a:rPr lang="en-GB" dirty="0"/>
            <a:t> </a:t>
          </a:r>
          <a:r>
            <a:rPr lang="en-GB" dirty="0" err="1"/>
            <a:t>können</a:t>
          </a:r>
          <a:r>
            <a:rPr lang="en-GB" dirty="0"/>
            <a:t> </a:t>
          </a:r>
          <a:r>
            <a:rPr lang="en-GB" dirty="0" err="1"/>
            <a:t>jedoch</a:t>
          </a:r>
          <a:r>
            <a:rPr lang="en-GB" dirty="0"/>
            <a:t> </a:t>
          </a:r>
          <a:r>
            <a:rPr lang="en-GB" dirty="0" err="1"/>
            <a:t>genauso</a:t>
          </a:r>
          <a:r>
            <a:rPr lang="en-GB" dirty="0"/>
            <a:t> </a:t>
          </a:r>
          <a:r>
            <a:rPr lang="en-GB" dirty="0" err="1"/>
            <a:t>über</a:t>
          </a:r>
          <a:r>
            <a:rPr lang="en-GB" dirty="0"/>
            <a:t> </a:t>
          </a:r>
          <a:r>
            <a:rPr lang="en-GB" dirty="0" err="1"/>
            <a:t>andere</a:t>
          </a:r>
          <a:r>
            <a:rPr lang="en-GB" dirty="0"/>
            <a:t> </a:t>
          </a:r>
          <a:r>
            <a:rPr lang="en-GB" dirty="0" err="1"/>
            <a:t>Kommunikationskanäle</a:t>
          </a:r>
          <a:r>
            <a:rPr lang="en-GB" dirty="0"/>
            <a:t> </a:t>
          </a:r>
          <a:r>
            <a:rPr lang="en-GB" dirty="0" err="1"/>
            <a:t>transportier</a:t>
          </a:r>
          <a:endParaRPr lang="en-US" dirty="0"/>
        </a:p>
      </dgm:t>
    </dgm:pt>
    <dgm:pt modelId="{39AFB604-4D73-A240-821C-24E183BABE6E}" type="parTrans" cxnId="{4A8D9FBD-597F-BD4B-BA7E-3F109BD01227}">
      <dgm:prSet/>
      <dgm:spPr/>
      <dgm:t>
        <a:bodyPr/>
        <a:lstStyle/>
        <a:p>
          <a:endParaRPr lang="en-GB"/>
        </a:p>
      </dgm:t>
    </dgm:pt>
    <dgm:pt modelId="{CCFA2F23-B413-1C46-8796-C7D3FBE82C58}" type="sibTrans" cxnId="{4A8D9FBD-597F-BD4B-BA7E-3F109BD01227}">
      <dgm:prSet/>
      <dgm:spPr/>
      <dgm:t>
        <a:bodyPr/>
        <a:lstStyle/>
        <a:p>
          <a:endParaRPr lang="en-GB"/>
        </a:p>
      </dgm:t>
    </dgm:pt>
    <dgm:pt modelId="{8D56D5F5-03DB-854B-B5A0-BEDF632F06CA}">
      <dgm:prSet/>
      <dgm:spPr/>
      <dgm:t>
        <a:bodyPr/>
        <a:lstStyle/>
        <a:p>
          <a:r>
            <a:rPr lang="en-GB" dirty="0"/>
            <a:t>Die </a:t>
          </a:r>
          <a:r>
            <a:rPr lang="en-GB" dirty="0" err="1"/>
            <a:t>Herausforderungen</a:t>
          </a:r>
          <a:r>
            <a:rPr lang="en-GB" dirty="0"/>
            <a:t> </a:t>
          </a:r>
          <a:r>
            <a:rPr lang="en-GB" dirty="0" err="1"/>
            <a:t>einer</a:t>
          </a:r>
          <a:r>
            <a:rPr lang="en-GB" dirty="0"/>
            <a:t> </a:t>
          </a:r>
          <a:r>
            <a:rPr lang="en-GB" dirty="0" err="1"/>
            <a:t>effizienten</a:t>
          </a:r>
          <a:r>
            <a:rPr lang="en-GB" dirty="0"/>
            <a:t> </a:t>
          </a:r>
          <a:r>
            <a:rPr lang="en-GB" dirty="0" err="1"/>
            <a:t>Kommunikation</a:t>
          </a:r>
          <a:r>
            <a:rPr lang="en-GB" dirty="0"/>
            <a:t> </a:t>
          </a:r>
          <a:r>
            <a:rPr lang="en-GB" dirty="0" err="1"/>
            <a:t>werden</a:t>
          </a:r>
          <a:r>
            <a:rPr lang="en-GB" dirty="0"/>
            <a:t> </a:t>
          </a:r>
          <a:r>
            <a:rPr lang="en-GB" dirty="0" err="1"/>
            <a:t>durch</a:t>
          </a:r>
          <a:r>
            <a:rPr lang="en-GB" dirty="0"/>
            <a:t> das Framework </a:t>
          </a:r>
          <a:r>
            <a:rPr lang="en-GB" dirty="0" err="1"/>
            <a:t>adressiert</a:t>
          </a:r>
          <a:r>
            <a:rPr lang="en-GB" dirty="0"/>
            <a:t>, </a:t>
          </a:r>
          <a:r>
            <a:rPr lang="en-GB" dirty="0" err="1"/>
            <a:t>wodurch</a:t>
          </a:r>
          <a:r>
            <a:rPr lang="en-GB" dirty="0"/>
            <a:t> </a:t>
          </a:r>
          <a:r>
            <a:rPr lang="en-GB" dirty="0" err="1"/>
            <a:t>sich</a:t>
          </a:r>
          <a:r>
            <a:rPr lang="en-GB" dirty="0"/>
            <a:t> der </a:t>
          </a:r>
          <a:r>
            <a:rPr lang="en-GB" dirty="0" err="1"/>
            <a:t>Leistungserbringer</a:t>
          </a:r>
          <a:r>
            <a:rPr lang="en-GB" dirty="0"/>
            <a:t> auf die </a:t>
          </a:r>
          <a:r>
            <a:rPr lang="en-GB" dirty="0" err="1"/>
            <a:t>inhaltliche</a:t>
          </a:r>
          <a:r>
            <a:rPr lang="en-GB" dirty="0"/>
            <a:t> Arbeit </a:t>
          </a:r>
          <a:r>
            <a:rPr lang="en-GB" dirty="0" err="1"/>
            <a:t>konzentrieren</a:t>
          </a:r>
          <a:r>
            <a:rPr lang="en-GB" dirty="0"/>
            <a:t> </a:t>
          </a:r>
          <a:r>
            <a:rPr lang="en-GB" dirty="0" err="1"/>
            <a:t>kann</a:t>
          </a:r>
          <a:r>
            <a:rPr lang="en-GB" dirty="0"/>
            <a:t>.</a:t>
          </a:r>
          <a:endParaRPr lang="en-US" dirty="0"/>
        </a:p>
      </dgm:t>
    </dgm:pt>
    <dgm:pt modelId="{41DA4BA1-1F54-594D-B4C7-4AEA4BAD84A9}" type="parTrans" cxnId="{CFB9F353-050B-5D42-A59C-974C66D9B693}">
      <dgm:prSet/>
      <dgm:spPr/>
      <dgm:t>
        <a:bodyPr/>
        <a:lstStyle/>
        <a:p>
          <a:endParaRPr lang="en-GB"/>
        </a:p>
      </dgm:t>
    </dgm:pt>
    <dgm:pt modelId="{1B3ACC13-0C93-294C-A5C7-16E772A6889F}" type="sibTrans" cxnId="{CFB9F353-050B-5D42-A59C-974C66D9B693}">
      <dgm:prSet/>
      <dgm:spPr/>
      <dgm:t>
        <a:bodyPr/>
        <a:lstStyle/>
        <a:p>
          <a:endParaRPr lang="en-GB"/>
        </a:p>
      </dgm:t>
    </dgm:pt>
    <dgm:pt modelId="{67D516A4-36F1-F74E-AC2C-67F7AC5CCCF9}" type="pres">
      <dgm:prSet presAssocID="{FF7ADDBF-CF03-495E-9836-221562FD9454}" presName="Name0" presStyleCnt="0">
        <dgm:presLayoutVars>
          <dgm:dir/>
          <dgm:animLvl val="lvl"/>
          <dgm:resizeHandles val="exact"/>
        </dgm:presLayoutVars>
      </dgm:prSet>
      <dgm:spPr/>
    </dgm:pt>
    <dgm:pt modelId="{0AF65C6D-1304-BE45-A027-02E0E82B4524}" type="pres">
      <dgm:prSet presAssocID="{4FE4BD58-E170-401D-B051-E1C94794F687}" presName="linNode" presStyleCnt="0"/>
      <dgm:spPr/>
    </dgm:pt>
    <dgm:pt modelId="{D1369CD4-27B7-1448-8126-56A18898BFC5}" type="pres">
      <dgm:prSet presAssocID="{4FE4BD58-E170-401D-B051-E1C94794F68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61F3B0-825A-654F-B994-3643FF54FC2F}" type="pres">
      <dgm:prSet presAssocID="{4FE4BD58-E170-401D-B051-E1C94794F687}" presName="descendantText" presStyleLbl="alignAccFollowNode1" presStyleIdx="0" presStyleCnt="3">
        <dgm:presLayoutVars>
          <dgm:bulletEnabled val="1"/>
        </dgm:presLayoutVars>
      </dgm:prSet>
      <dgm:spPr/>
    </dgm:pt>
    <dgm:pt modelId="{474A8ED1-AE79-434C-9CAD-C187B52AF114}" type="pres">
      <dgm:prSet presAssocID="{EAD72665-8F93-4753-8649-5174D86FFCCB}" presName="sp" presStyleCnt="0"/>
      <dgm:spPr/>
    </dgm:pt>
    <dgm:pt modelId="{AE6BB89F-AA60-784F-AF24-755E15475001}" type="pres">
      <dgm:prSet presAssocID="{CF3D81B4-5E9B-4765-9E02-7BFC9C24B62B}" presName="linNode" presStyleCnt="0"/>
      <dgm:spPr/>
    </dgm:pt>
    <dgm:pt modelId="{9F1C5995-B316-BE47-AECE-A6BC11BACFA3}" type="pres">
      <dgm:prSet presAssocID="{CF3D81B4-5E9B-4765-9E02-7BFC9C24B62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6FBC717-DB2F-844B-A886-CF9F3DF8126C}" type="pres">
      <dgm:prSet presAssocID="{CF3D81B4-5E9B-4765-9E02-7BFC9C24B62B}" presName="descendantText" presStyleLbl="alignAccFollowNode1" presStyleIdx="1" presStyleCnt="3">
        <dgm:presLayoutVars>
          <dgm:bulletEnabled val="1"/>
        </dgm:presLayoutVars>
      </dgm:prSet>
      <dgm:spPr/>
    </dgm:pt>
    <dgm:pt modelId="{C569A476-FD23-0645-A4D9-D786FF1E49EB}" type="pres">
      <dgm:prSet presAssocID="{0D8DCC56-B86B-4D47-8FBC-8B01CED01F3D}" presName="sp" presStyleCnt="0"/>
      <dgm:spPr/>
    </dgm:pt>
    <dgm:pt modelId="{ABF4B0E3-E2B8-2542-8E94-21A449CC8FF0}" type="pres">
      <dgm:prSet presAssocID="{F724F475-BC86-43C9-A72F-D305F99B0CFE}" presName="linNode" presStyleCnt="0"/>
      <dgm:spPr/>
    </dgm:pt>
    <dgm:pt modelId="{4D3E9138-DABA-CC44-BE51-D68F37528678}" type="pres">
      <dgm:prSet presAssocID="{F724F475-BC86-43C9-A72F-D305F99B0CF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A3FFB71-5BA8-8841-9495-E5E4A8D60316}" type="pres">
      <dgm:prSet presAssocID="{F724F475-BC86-43C9-A72F-D305F99B0CF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AAD116-568F-1C40-AAEC-3047DEEE5D0C}" type="presOf" srcId="{4FE4BD58-E170-401D-B051-E1C94794F687}" destId="{D1369CD4-27B7-1448-8126-56A18898BFC5}" srcOrd="0" destOrd="0" presId="urn:microsoft.com/office/officeart/2005/8/layout/vList5"/>
    <dgm:cxn modelId="{A28C091D-8826-44FF-8F50-1B39300D1EA8}" srcId="{4FE4BD58-E170-401D-B051-E1C94794F687}" destId="{36ADA17E-395F-4B85-9330-CFC778345C97}" srcOrd="0" destOrd="0" parTransId="{7C3A13EB-A050-446A-AE46-AE04414BCF3C}" sibTransId="{4DDBDBF4-EF38-4B59-9D6A-54E68723F111}"/>
    <dgm:cxn modelId="{D6F9E323-DD79-4059-830B-E0B785D583DC}" srcId="{FF7ADDBF-CF03-495E-9836-221562FD9454}" destId="{F724F475-BC86-43C9-A72F-D305F99B0CFE}" srcOrd="2" destOrd="0" parTransId="{EC63AE85-E69A-4124-9AD8-91D0CFD4C107}" sibTransId="{E8CE12F3-B816-4A24-B8D0-0870574F3A88}"/>
    <dgm:cxn modelId="{CFB9F353-050B-5D42-A59C-974C66D9B693}" srcId="{F724F475-BC86-43C9-A72F-D305F99B0CFE}" destId="{8D56D5F5-03DB-854B-B5A0-BEDF632F06CA}" srcOrd="0" destOrd="0" parTransId="{41DA4BA1-1F54-594D-B4C7-4AEA4BAD84A9}" sibTransId="{1B3ACC13-0C93-294C-A5C7-16E772A6889F}"/>
    <dgm:cxn modelId="{08556C5B-EB7C-364A-9CE5-B8CFA642D129}" type="presOf" srcId="{5F9FCE25-F545-694F-BE8C-17ECD9595B16}" destId="{B6FBC717-DB2F-844B-A886-CF9F3DF8126C}" srcOrd="0" destOrd="0" presId="urn:microsoft.com/office/officeart/2005/8/layout/vList5"/>
    <dgm:cxn modelId="{ADA6F372-A6B8-2548-A9AB-D9DC4F738886}" type="presOf" srcId="{CF3D81B4-5E9B-4765-9E02-7BFC9C24B62B}" destId="{9F1C5995-B316-BE47-AECE-A6BC11BACFA3}" srcOrd="0" destOrd="0" presId="urn:microsoft.com/office/officeart/2005/8/layout/vList5"/>
    <dgm:cxn modelId="{5225469C-CB30-BC4E-AE2F-4A1761D0ED1F}" type="presOf" srcId="{8D56D5F5-03DB-854B-B5A0-BEDF632F06CA}" destId="{8A3FFB71-5BA8-8841-9495-E5E4A8D60316}" srcOrd="0" destOrd="0" presId="urn:microsoft.com/office/officeart/2005/8/layout/vList5"/>
    <dgm:cxn modelId="{554AF09F-D8AF-4943-8F1B-A0A79C3B4229}" type="presOf" srcId="{36ADA17E-395F-4B85-9330-CFC778345C97}" destId="{3961F3B0-825A-654F-B994-3643FF54FC2F}" srcOrd="0" destOrd="0" presId="urn:microsoft.com/office/officeart/2005/8/layout/vList5"/>
    <dgm:cxn modelId="{24ED33BD-05AA-1C45-BB65-E87E0F790D49}" type="presOf" srcId="{FF7ADDBF-CF03-495E-9836-221562FD9454}" destId="{67D516A4-36F1-F74E-AC2C-67F7AC5CCCF9}" srcOrd="0" destOrd="0" presId="urn:microsoft.com/office/officeart/2005/8/layout/vList5"/>
    <dgm:cxn modelId="{4A8D9FBD-597F-BD4B-BA7E-3F109BD01227}" srcId="{CF3D81B4-5E9B-4765-9E02-7BFC9C24B62B}" destId="{5F9FCE25-F545-694F-BE8C-17ECD9595B16}" srcOrd="0" destOrd="0" parTransId="{39AFB604-4D73-A240-821C-24E183BABE6E}" sibTransId="{CCFA2F23-B413-1C46-8796-C7D3FBE82C58}"/>
    <dgm:cxn modelId="{8C117BD2-76CD-284D-A98B-D002FD39B144}" type="presOf" srcId="{F724F475-BC86-43C9-A72F-D305F99B0CFE}" destId="{4D3E9138-DABA-CC44-BE51-D68F37528678}" srcOrd="0" destOrd="0" presId="urn:microsoft.com/office/officeart/2005/8/layout/vList5"/>
    <dgm:cxn modelId="{DB9188E9-D9BB-4014-AE19-3034BD79B6DA}" srcId="{FF7ADDBF-CF03-495E-9836-221562FD9454}" destId="{4FE4BD58-E170-401D-B051-E1C94794F687}" srcOrd="0" destOrd="0" parTransId="{F791DA25-BD8D-4510-82E5-32E8131AD9DE}" sibTransId="{EAD72665-8F93-4753-8649-5174D86FFCCB}"/>
    <dgm:cxn modelId="{31A68CE9-131B-445A-A455-DD92D66067A5}" srcId="{FF7ADDBF-CF03-495E-9836-221562FD9454}" destId="{CF3D81B4-5E9B-4765-9E02-7BFC9C24B62B}" srcOrd="1" destOrd="0" parTransId="{EE243E78-4C49-4D0D-B80D-9A19835FED02}" sibTransId="{0D8DCC56-B86B-4D47-8FBC-8B01CED01F3D}"/>
    <dgm:cxn modelId="{3629F6D9-B5D1-4844-9AF7-BC0768847D65}" type="presParOf" srcId="{67D516A4-36F1-F74E-AC2C-67F7AC5CCCF9}" destId="{0AF65C6D-1304-BE45-A027-02E0E82B4524}" srcOrd="0" destOrd="0" presId="urn:microsoft.com/office/officeart/2005/8/layout/vList5"/>
    <dgm:cxn modelId="{47702CB1-5093-8B47-A603-13627E2C39FF}" type="presParOf" srcId="{0AF65C6D-1304-BE45-A027-02E0E82B4524}" destId="{D1369CD4-27B7-1448-8126-56A18898BFC5}" srcOrd="0" destOrd="0" presId="urn:microsoft.com/office/officeart/2005/8/layout/vList5"/>
    <dgm:cxn modelId="{FF38F3EB-3B27-D548-9F66-06A2FC951573}" type="presParOf" srcId="{0AF65C6D-1304-BE45-A027-02E0E82B4524}" destId="{3961F3B0-825A-654F-B994-3643FF54FC2F}" srcOrd="1" destOrd="0" presId="urn:microsoft.com/office/officeart/2005/8/layout/vList5"/>
    <dgm:cxn modelId="{216F84BB-DD31-734F-802B-4ACF588BE522}" type="presParOf" srcId="{67D516A4-36F1-F74E-AC2C-67F7AC5CCCF9}" destId="{474A8ED1-AE79-434C-9CAD-C187B52AF114}" srcOrd="1" destOrd="0" presId="urn:microsoft.com/office/officeart/2005/8/layout/vList5"/>
    <dgm:cxn modelId="{5FC65600-391E-A54D-84E1-DB6F5C313A8C}" type="presParOf" srcId="{67D516A4-36F1-F74E-AC2C-67F7AC5CCCF9}" destId="{AE6BB89F-AA60-784F-AF24-755E15475001}" srcOrd="2" destOrd="0" presId="urn:microsoft.com/office/officeart/2005/8/layout/vList5"/>
    <dgm:cxn modelId="{B309BBEA-7FB5-4744-81F5-CA0C8FC4FA71}" type="presParOf" srcId="{AE6BB89F-AA60-784F-AF24-755E15475001}" destId="{9F1C5995-B316-BE47-AECE-A6BC11BACFA3}" srcOrd="0" destOrd="0" presId="urn:microsoft.com/office/officeart/2005/8/layout/vList5"/>
    <dgm:cxn modelId="{B174C6CE-3DD1-5B4D-B7E9-C0215EF18EC8}" type="presParOf" srcId="{AE6BB89F-AA60-784F-AF24-755E15475001}" destId="{B6FBC717-DB2F-844B-A886-CF9F3DF8126C}" srcOrd="1" destOrd="0" presId="urn:microsoft.com/office/officeart/2005/8/layout/vList5"/>
    <dgm:cxn modelId="{9FCA5466-3AB2-7144-8832-3FDC2811617D}" type="presParOf" srcId="{67D516A4-36F1-F74E-AC2C-67F7AC5CCCF9}" destId="{C569A476-FD23-0645-A4D9-D786FF1E49EB}" srcOrd="3" destOrd="0" presId="urn:microsoft.com/office/officeart/2005/8/layout/vList5"/>
    <dgm:cxn modelId="{98F48F55-721A-7A43-830E-5E25FA0C1F28}" type="presParOf" srcId="{67D516A4-36F1-F74E-AC2C-67F7AC5CCCF9}" destId="{ABF4B0E3-E2B8-2542-8E94-21A449CC8FF0}" srcOrd="4" destOrd="0" presId="urn:microsoft.com/office/officeart/2005/8/layout/vList5"/>
    <dgm:cxn modelId="{3E2E1216-4137-FE40-9505-8143B3488376}" type="presParOf" srcId="{ABF4B0E3-E2B8-2542-8E94-21A449CC8FF0}" destId="{4D3E9138-DABA-CC44-BE51-D68F37528678}" srcOrd="0" destOrd="0" presId="urn:microsoft.com/office/officeart/2005/8/layout/vList5"/>
    <dgm:cxn modelId="{DA7A06A5-2DC8-4F43-AFC2-DAE9D993C3BD}" type="presParOf" srcId="{ABF4B0E3-E2B8-2542-8E94-21A449CC8FF0}" destId="{8A3FFB71-5BA8-8841-9495-E5E4A8D6031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9D60-D60F-4AC8-BDCB-F36C30BE20DB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6C99FD7-1BA7-412A-B8F9-E48CAE4208DF}">
      <dgm:prSet/>
      <dgm:spPr/>
      <dgm:t>
        <a:bodyPr/>
        <a:lstStyle/>
        <a:p>
          <a:r>
            <a:rPr lang="en-GB" b="1" dirty="0" err="1"/>
            <a:t>Zentrale</a:t>
          </a:r>
          <a:r>
            <a:rPr lang="en-GB" b="1" dirty="0"/>
            <a:t> </a:t>
          </a:r>
          <a:r>
            <a:rPr lang="en-GB" b="1" dirty="0" err="1"/>
            <a:t>Kommunikation</a:t>
          </a:r>
          <a:endParaRPr lang="en-US" dirty="0"/>
        </a:p>
      </dgm:t>
    </dgm:pt>
    <dgm:pt modelId="{0654B95C-80B6-45CF-81FB-467A35E975AA}" type="parTrans" cxnId="{DD012450-DBD0-450B-9059-6763B4D88CE2}">
      <dgm:prSet/>
      <dgm:spPr/>
      <dgm:t>
        <a:bodyPr/>
        <a:lstStyle/>
        <a:p>
          <a:endParaRPr lang="en-US"/>
        </a:p>
      </dgm:t>
    </dgm:pt>
    <dgm:pt modelId="{94B1008D-5D05-486E-8AD7-DD848DED73F9}" type="sibTrans" cxnId="{DD012450-DBD0-450B-9059-6763B4D88CE2}">
      <dgm:prSet/>
      <dgm:spPr/>
      <dgm:t>
        <a:bodyPr/>
        <a:lstStyle/>
        <a:p>
          <a:endParaRPr lang="en-US"/>
        </a:p>
      </dgm:t>
    </dgm:pt>
    <dgm:pt modelId="{0EF42388-A6F3-C94E-98D0-89E4D9CEEF4B}">
      <dgm:prSet/>
      <dgm:spPr/>
      <dgm:t>
        <a:bodyPr/>
        <a:lstStyle/>
        <a:p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Hoheitliche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Aufgaben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Wird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bei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Aufgaben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wie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Rezeptausstellung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oder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Verwaltung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der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Patientenakte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eingesetzt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.</a:t>
          </a:r>
        </a:p>
      </dgm:t>
    </dgm:pt>
    <dgm:pt modelId="{1ED282ED-0C2C-FB4D-A1F4-44565DF72F01}" type="parTrans" cxnId="{A1D88B80-104B-B345-96CB-D730C1FDBDA1}">
      <dgm:prSet/>
      <dgm:spPr/>
      <dgm:t>
        <a:bodyPr/>
        <a:lstStyle/>
        <a:p>
          <a:endParaRPr lang="en-GB"/>
        </a:p>
      </dgm:t>
    </dgm:pt>
    <dgm:pt modelId="{DDF44B91-8043-D543-B33D-5DFC9AF6E438}" type="sibTrans" cxnId="{A1D88B80-104B-B345-96CB-D730C1FDBDA1}">
      <dgm:prSet/>
      <dgm:spPr/>
      <dgm:t>
        <a:bodyPr/>
        <a:lstStyle/>
        <a:p>
          <a:endParaRPr lang="en-GB"/>
        </a:p>
      </dgm:t>
    </dgm:pt>
    <dgm:pt modelId="{FB0D4939-52D4-A242-99D6-0917E79648C9}">
      <dgm:prSet/>
      <dgm:spPr/>
      <dgm:t>
        <a:bodyPr/>
        <a:lstStyle/>
        <a:p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Statusmodell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Ein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festgelegtes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Modell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zur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Statusüberwachung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muss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eingehalten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werden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.</a:t>
          </a:r>
        </a:p>
      </dgm:t>
    </dgm:pt>
    <dgm:pt modelId="{8ABF5484-2950-1A4C-899D-60ADB8F3EEA5}" type="parTrans" cxnId="{211C91E1-AFB5-7B4F-B9B9-7DD212F7A3A1}">
      <dgm:prSet/>
      <dgm:spPr/>
      <dgm:t>
        <a:bodyPr/>
        <a:lstStyle/>
        <a:p>
          <a:endParaRPr lang="en-GB"/>
        </a:p>
      </dgm:t>
    </dgm:pt>
    <dgm:pt modelId="{8C9639B6-FF9C-8143-A19D-86F716F8CC29}" type="sibTrans" cxnId="{211C91E1-AFB5-7B4F-B9B9-7DD212F7A3A1}">
      <dgm:prSet/>
      <dgm:spPr/>
      <dgm:t>
        <a:bodyPr/>
        <a:lstStyle/>
        <a:p>
          <a:endParaRPr lang="en-GB"/>
        </a:p>
      </dgm:t>
    </dgm:pt>
    <dgm:pt modelId="{6E6B8B83-EE12-EF40-8B52-33136D495E14}">
      <dgm:prSet/>
      <dgm:spPr/>
      <dgm:t>
        <a:bodyPr/>
        <a:lstStyle/>
        <a:p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Gemeinsamer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Vorgang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Mehrere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Teilnehmer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benötigen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Einsicht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in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denselben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Prozess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Patientenakte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).</a:t>
          </a:r>
        </a:p>
      </dgm:t>
    </dgm:pt>
    <dgm:pt modelId="{5E488812-72AF-3D4E-9DBB-E5E9830BAB1A}" type="parTrans" cxnId="{7812C9FD-5DBE-7941-8F07-4D10288411D8}">
      <dgm:prSet/>
      <dgm:spPr/>
      <dgm:t>
        <a:bodyPr/>
        <a:lstStyle/>
        <a:p>
          <a:endParaRPr lang="en-GB"/>
        </a:p>
      </dgm:t>
    </dgm:pt>
    <dgm:pt modelId="{96B84E0F-E18E-DB46-9634-CDC229F23632}" type="sibTrans" cxnId="{7812C9FD-5DBE-7941-8F07-4D10288411D8}">
      <dgm:prSet/>
      <dgm:spPr/>
      <dgm:t>
        <a:bodyPr/>
        <a:lstStyle/>
        <a:p>
          <a:endParaRPr lang="en-GB"/>
        </a:p>
      </dgm:t>
    </dgm:pt>
    <dgm:pt modelId="{E0151857-0578-FA41-808C-5D19FF9588FD}">
      <dgm:prSet/>
      <dgm:spPr/>
      <dgm:t>
        <a:bodyPr/>
        <a:lstStyle/>
        <a:p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Echtzeit-Anforderungen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Oft in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Prozessen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eingesetzt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, die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eine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schnelle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direkte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Rückmeldung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erfordern</a:t>
          </a:r>
          <a:r>
            <a:rPr lang="en-GB" kern="1200" dirty="0"/>
            <a:t>.</a:t>
          </a:r>
        </a:p>
      </dgm:t>
    </dgm:pt>
    <dgm:pt modelId="{79C51D7B-0CEA-584F-A04D-C7E66A01EAAF}" type="parTrans" cxnId="{E252FFD9-1116-CB4B-B99E-D52B101207AC}">
      <dgm:prSet/>
      <dgm:spPr/>
      <dgm:t>
        <a:bodyPr/>
        <a:lstStyle/>
        <a:p>
          <a:endParaRPr lang="en-GB"/>
        </a:p>
      </dgm:t>
    </dgm:pt>
    <dgm:pt modelId="{F08EA8D3-4672-9F45-9785-AC8063907F82}" type="sibTrans" cxnId="{E252FFD9-1116-CB4B-B99E-D52B101207AC}">
      <dgm:prSet/>
      <dgm:spPr/>
      <dgm:t>
        <a:bodyPr/>
        <a:lstStyle/>
        <a:p>
          <a:endParaRPr lang="en-GB"/>
        </a:p>
      </dgm:t>
    </dgm:pt>
    <dgm:pt modelId="{F16460F0-6512-7B4E-9364-6CB0994A54AB}">
      <dgm:prSet/>
      <dgm:spPr/>
      <dgm:t>
        <a:bodyPr/>
        <a:lstStyle/>
        <a:p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Steuerung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Eine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Instanz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überwacht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den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Informationsaustausch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.</a:t>
          </a:r>
          <a:endParaRPr lang="en-US" kern="1200" dirty="0">
            <a:latin typeface="Aptos" panose="02110004020202020204"/>
            <a:ea typeface="+mn-ea"/>
            <a:cs typeface="+mn-cs"/>
          </a:endParaRPr>
        </a:p>
      </dgm:t>
    </dgm:pt>
    <dgm:pt modelId="{8D792899-1AAA-C94C-AEAC-260740D6C6B1}" type="parTrans" cxnId="{31E5E8FE-D13F-764E-9941-E74C8A60C4D8}">
      <dgm:prSet/>
      <dgm:spPr/>
      <dgm:t>
        <a:bodyPr/>
        <a:lstStyle/>
        <a:p>
          <a:endParaRPr lang="en-GB"/>
        </a:p>
      </dgm:t>
    </dgm:pt>
    <dgm:pt modelId="{7459644A-4DAB-894C-865D-B06906CF02E3}" type="sibTrans" cxnId="{31E5E8FE-D13F-764E-9941-E74C8A60C4D8}">
      <dgm:prSet/>
      <dgm:spPr/>
      <dgm:t>
        <a:bodyPr/>
        <a:lstStyle/>
        <a:p>
          <a:endParaRPr lang="en-GB"/>
        </a:p>
      </dgm:t>
    </dgm:pt>
    <dgm:pt modelId="{D0C4E1DE-C769-6A46-94F4-3D86F04DE43E}">
      <dgm:prSet/>
      <dgm:spPr/>
      <dgm:t>
        <a:bodyPr/>
        <a:lstStyle/>
        <a:p>
          <a:r>
            <a:rPr lang="en-GB" kern="1200"/>
            <a:t>Dezentrale Kommunikation</a:t>
          </a:r>
        </a:p>
      </dgm:t>
    </dgm:pt>
    <dgm:pt modelId="{D3832021-1A22-C340-BB39-0352F82FBE97}" type="parTrans" cxnId="{E0B3192F-CB92-0943-84D6-03F625C259D5}">
      <dgm:prSet/>
      <dgm:spPr/>
      <dgm:t>
        <a:bodyPr/>
        <a:lstStyle/>
        <a:p>
          <a:endParaRPr lang="en-GB"/>
        </a:p>
      </dgm:t>
    </dgm:pt>
    <dgm:pt modelId="{2EA6445C-1426-E043-9BA2-F18D4AF82D05}" type="sibTrans" cxnId="{E0B3192F-CB92-0943-84D6-03F625C259D5}">
      <dgm:prSet/>
      <dgm:spPr/>
      <dgm:t>
        <a:bodyPr/>
        <a:lstStyle/>
        <a:p>
          <a:endParaRPr lang="en-GB"/>
        </a:p>
      </dgm:t>
    </dgm:pt>
    <dgm:pt modelId="{B89DE011-2A8F-7946-A680-F206FB5C741B}">
      <dgm:prSet/>
      <dgm:spPr/>
      <dgm:t>
        <a:bodyPr/>
        <a:lstStyle/>
        <a:p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Verteilte</a:t>
          </a:r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Systeme</a:t>
          </a:r>
          <a:r>
            <a:rPr lang="en-GB" dirty="0">
              <a:latin typeface="Aptos" panose="02110004020202020204"/>
              <a:ea typeface="+mn-ea"/>
              <a:cs typeface="+mn-cs"/>
            </a:rPr>
            <a:t>: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Direkter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Informationsaustausch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zwischen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Teilnehmern</a:t>
          </a:r>
          <a:r>
            <a:rPr lang="en-GB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Arztpraxen</a:t>
          </a:r>
          <a:r>
            <a:rPr lang="en-GB" dirty="0">
              <a:latin typeface="Aptos" panose="02110004020202020204"/>
              <a:ea typeface="+mn-ea"/>
              <a:cs typeface="+mn-cs"/>
            </a:rPr>
            <a:t>,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Apotheken</a:t>
          </a:r>
          <a:r>
            <a:rPr lang="en-GB" dirty="0">
              <a:latin typeface="Aptos" panose="02110004020202020204"/>
              <a:ea typeface="+mn-ea"/>
              <a:cs typeface="+mn-cs"/>
            </a:rPr>
            <a:t>).</a:t>
          </a:r>
          <a:endParaRPr lang="en-US" dirty="0">
            <a:latin typeface="Aptos" panose="02110004020202020204"/>
            <a:ea typeface="+mn-ea"/>
            <a:cs typeface="+mn-cs"/>
          </a:endParaRPr>
        </a:p>
      </dgm:t>
    </dgm:pt>
    <dgm:pt modelId="{428DD511-5E30-EF43-BB3F-AF68E4DDFD95}" type="parTrans" cxnId="{34913597-5978-2E44-8E2E-52BDB243F128}">
      <dgm:prSet/>
      <dgm:spPr/>
      <dgm:t>
        <a:bodyPr/>
        <a:lstStyle/>
        <a:p>
          <a:endParaRPr lang="en-GB"/>
        </a:p>
      </dgm:t>
    </dgm:pt>
    <dgm:pt modelId="{0CB5D5AC-5561-354D-AFE7-4B891F53F340}" type="sibTrans" cxnId="{34913597-5978-2E44-8E2E-52BDB243F128}">
      <dgm:prSet/>
      <dgm:spPr/>
      <dgm:t>
        <a:bodyPr/>
        <a:lstStyle/>
        <a:p>
          <a:endParaRPr lang="en-GB"/>
        </a:p>
      </dgm:t>
    </dgm:pt>
    <dgm:pt modelId="{4F349F67-9C97-964E-B340-A40B9C5E04FC}">
      <dgm:prSet/>
      <dgm:spPr/>
      <dgm:t>
        <a:bodyPr/>
        <a:lstStyle/>
        <a:p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Anfrage-Antwort-Prozesse</a:t>
          </a:r>
          <a:r>
            <a:rPr lang="en-GB" dirty="0">
              <a:latin typeface="Aptos" panose="02110004020202020204"/>
              <a:ea typeface="+mn-ea"/>
              <a:cs typeface="+mn-cs"/>
            </a:rPr>
            <a:t>: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als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Anfragen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mit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späteren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Antworten</a:t>
          </a:r>
          <a:r>
            <a:rPr lang="en-GB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Laborbefunde</a:t>
          </a:r>
          <a:r>
            <a:rPr lang="en-GB" dirty="0">
              <a:latin typeface="Aptos" panose="02110004020202020204"/>
              <a:ea typeface="+mn-ea"/>
              <a:cs typeface="+mn-cs"/>
            </a:rPr>
            <a:t>).</a:t>
          </a:r>
        </a:p>
      </dgm:t>
    </dgm:pt>
    <dgm:pt modelId="{CC7AE5E7-CE49-0D4D-883A-C2E77D1D7931}" type="parTrans" cxnId="{A6BC2217-D9E9-6644-AFF4-E455A2FD08D4}">
      <dgm:prSet/>
      <dgm:spPr/>
      <dgm:t>
        <a:bodyPr/>
        <a:lstStyle/>
        <a:p>
          <a:endParaRPr lang="en-GB"/>
        </a:p>
      </dgm:t>
    </dgm:pt>
    <dgm:pt modelId="{EB1FAC0E-AD8F-874A-9A06-0C13B83B5A86}" type="sibTrans" cxnId="{A6BC2217-D9E9-6644-AFF4-E455A2FD08D4}">
      <dgm:prSet/>
      <dgm:spPr/>
      <dgm:t>
        <a:bodyPr/>
        <a:lstStyle/>
        <a:p>
          <a:endParaRPr lang="en-GB"/>
        </a:p>
      </dgm:t>
    </dgm:pt>
    <dgm:pt modelId="{4EC4030B-D2E0-7740-B7D7-10E66C2F9F38}">
      <dgm:prSet/>
      <dgm:spPr/>
      <dgm:t>
        <a:bodyPr/>
        <a:lstStyle/>
        <a:p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Asynchrone</a:t>
          </a:r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Kommunikation</a:t>
          </a:r>
          <a:r>
            <a:rPr lang="en-GB" dirty="0">
              <a:latin typeface="Aptos" panose="02110004020202020204"/>
              <a:ea typeface="+mn-ea"/>
              <a:cs typeface="+mn-cs"/>
            </a:rPr>
            <a:t>: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Nachrichten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werden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nicht</a:t>
          </a:r>
          <a:r>
            <a:rPr lang="en-GB" dirty="0">
              <a:latin typeface="Aptos" panose="02110004020202020204"/>
              <a:ea typeface="+mn-ea"/>
              <a:cs typeface="+mn-cs"/>
            </a:rPr>
            <a:t> in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Echtzeit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verarbeitet</a:t>
          </a:r>
          <a:r>
            <a:rPr lang="en-GB" dirty="0">
              <a:latin typeface="Aptos" panose="02110004020202020204"/>
              <a:ea typeface="+mn-ea"/>
              <a:cs typeface="+mn-cs"/>
            </a:rPr>
            <a:t>.</a:t>
          </a:r>
        </a:p>
      </dgm:t>
    </dgm:pt>
    <dgm:pt modelId="{E73984FC-CA04-594F-BBB3-5059475514EC}" type="parTrans" cxnId="{F62E83BA-F645-5E4D-873E-87DC051F61D7}">
      <dgm:prSet/>
      <dgm:spPr/>
      <dgm:t>
        <a:bodyPr/>
        <a:lstStyle/>
        <a:p>
          <a:endParaRPr lang="en-GB"/>
        </a:p>
      </dgm:t>
    </dgm:pt>
    <dgm:pt modelId="{642B0831-19A5-424F-841E-6047A817456A}" type="sibTrans" cxnId="{F62E83BA-F645-5E4D-873E-87DC051F61D7}">
      <dgm:prSet/>
      <dgm:spPr/>
      <dgm:t>
        <a:bodyPr/>
        <a:lstStyle/>
        <a:p>
          <a:endParaRPr lang="en-GB"/>
        </a:p>
      </dgm:t>
    </dgm:pt>
    <dgm:pt modelId="{28FD5902-88B7-FC49-B866-5B05EA4F73CF}">
      <dgm:prSet/>
      <dgm:spPr/>
      <dgm:t>
        <a:bodyPr/>
        <a:lstStyle/>
        <a:p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Sicherheit</a:t>
          </a:r>
          <a:r>
            <a:rPr lang="en-GB" dirty="0">
              <a:latin typeface="Aptos" panose="02110004020202020204"/>
              <a:ea typeface="+mn-ea"/>
              <a:cs typeface="+mn-cs"/>
            </a:rPr>
            <a:t>: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Verschlüsselung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schützt</a:t>
          </a:r>
          <a:r>
            <a:rPr lang="en-GB" dirty="0">
              <a:latin typeface="Aptos" panose="02110004020202020204"/>
              <a:ea typeface="+mn-ea"/>
              <a:cs typeface="+mn-cs"/>
            </a:rPr>
            <a:t> den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dezentralen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Datenaustausch</a:t>
          </a:r>
          <a:r>
            <a:rPr lang="en-GB" dirty="0">
              <a:latin typeface="Aptos" panose="02110004020202020204"/>
              <a:ea typeface="+mn-ea"/>
              <a:cs typeface="+mn-cs"/>
            </a:rPr>
            <a:t>.</a:t>
          </a:r>
        </a:p>
      </dgm:t>
    </dgm:pt>
    <dgm:pt modelId="{F458193D-E736-FB4D-9F6D-B109206EDFB7}" type="parTrans" cxnId="{3AC174BA-0BA6-704B-BB32-A74F827506AF}">
      <dgm:prSet/>
      <dgm:spPr/>
      <dgm:t>
        <a:bodyPr/>
        <a:lstStyle/>
        <a:p>
          <a:endParaRPr lang="en-GB"/>
        </a:p>
      </dgm:t>
    </dgm:pt>
    <dgm:pt modelId="{8DFF76DA-2292-1040-80E9-F8C6EB4058FF}" type="sibTrans" cxnId="{3AC174BA-0BA6-704B-BB32-A74F827506AF}">
      <dgm:prSet/>
      <dgm:spPr/>
      <dgm:t>
        <a:bodyPr/>
        <a:lstStyle/>
        <a:p>
          <a:endParaRPr lang="en-GB"/>
        </a:p>
      </dgm:t>
    </dgm:pt>
    <dgm:pt modelId="{1B5E8D20-EC30-F64E-A380-7304702DA3E0}">
      <dgm:prSet/>
      <dgm:spPr/>
      <dgm:t>
        <a:bodyPr/>
        <a:lstStyle/>
        <a:p>
          <a:r>
            <a:rPr lang="en-GB" b="1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Flexibilität</a:t>
          </a:r>
          <a:r>
            <a:rPr lang="en-GB" b="1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b="1" dirty="0" err="1">
              <a:latin typeface="Aptos" panose="02110004020202020204"/>
              <a:ea typeface="+mn-ea"/>
              <a:cs typeface="+mn-cs"/>
            </a:rPr>
            <a:t>Skalierbarkeit</a:t>
          </a:r>
          <a:r>
            <a:rPr lang="en-GB" dirty="0">
              <a:latin typeface="Aptos" panose="02110004020202020204"/>
              <a:ea typeface="+mn-ea"/>
              <a:cs typeface="+mn-cs"/>
            </a:rPr>
            <a:t>: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Einfach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erweiterbar</a:t>
          </a:r>
          <a:r>
            <a:rPr lang="en-GB" dirty="0">
              <a:latin typeface="Aptos" panose="02110004020202020204"/>
              <a:ea typeface="+mn-ea"/>
              <a:cs typeface="+mn-cs"/>
            </a:rPr>
            <a:t>,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keine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Instanz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erforderlich</a:t>
          </a:r>
          <a:r>
            <a:rPr lang="en-GB" dirty="0">
              <a:latin typeface="Aptos" panose="02110004020202020204"/>
              <a:ea typeface="+mn-ea"/>
              <a:cs typeface="+mn-cs"/>
            </a:rPr>
            <a:t>.</a:t>
          </a:r>
        </a:p>
      </dgm:t>
    </dgm:pt>
    <dgm:pt modelId="{E2129B07-F3A7-1F4F-86D8-38564A10B77F}" type="parTrans" cxnId="{2A9BBB17-2095-0C41-A9F5-56A46632D95A}">
      <dgm:prSet/>
      <dgm:spPr/>
      <dgm:t>
        <a:bodyPr/>
        <a:lstStyle/>
        <a:p>
          <a:endParaRPr lang="en-GB"/>
        </a:p>
      </dgm:t>
    </dgm:pt>
    <dgm:pt modelId="{C1DCB6B4-5CEE-F240-BABC-6E67A149B0CD}" type="sibTrans" cxnId="{2A9BBB17-2095-0C41-A9F5-56A46632D95A}">
      <dgm:prSet/>
      <dgm:spPr/>
      <dgm:t>
        <a:bodyPr/>
        <a:lstStyle/>
        <a:p>
          <a:endParaRPr lang="en-GB"/>
        </a:p>
      </dgm:t>
    </dgm:pt>
    <dgm:pt modelId="{52D64401-97E1-C54B-9262-7F747BF446AB}" type="pres">
      <dgm:prSet presAssocID="{212B9D60-D60F-4AC8-BDCB-F36C30BE20DB}" presName="Name0" presStyleCnt="0">
        <dgm:presLayoutVars>
          <dgm:dir/>
          <dgm:animLvl val="lvl"/>
          <dgm:resizeHandles val="exact"/>
        </dgm:presLayoutVars>
      </dgm:prSet>
      <dgm:spPr/>
    </dgm:pt>
    <dgm:pt modelId="{E920A0EB-7D8E-6C45-8922-228B9DBCF566}" type="pres">
      <dgm:prSet presAssocID="{F6C99FD7-1BA7-412A-B8F9-E48CAE4208DF}" presName="composite" presStyleCnt="0"/>
      <dgm:spPr/>
    </dgm:pt>
    <dgm:pt modelId="{1CAA61B6-10C6-034C-9721-5EDF2EA65F89}" type="pres">
      <dgm:prSet presAssocID="{F6C99FD7-1BA7-412A-B8F9-E48CAE4208D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900227B-401B-B64A-B1C2-BB6E2B19D2F7}" type="pres">
      <dgm:prSet presAssocID="{F6C99FD7-1BA7-412A-B8F9-E48CAE4208DF}" presName="desTx" presStyleLbl="alignAccFollowNode1" presStyleIdx="0" presStyleCnt="2">
        <dgm:presLayoutVars>
          <dgm:bulletEnabled val="1"/>
        </dgm:presLayoutVars>
      </dgm:prSet>
      <dgm:spPr/>
    </dgm:pt>
    <dgm:pt modelId="{AABCB4DF-2FFB-2648-9AC9-87293488B7AF}" type="pres">
      <dgm:prSet presAssocID="{94B1008D-5D05-486E-8AD7-DD848DED73F9}" presName="space" presStyleCnt="0"/>
      <dgm:spPr/>
    </dgm:pt>
    <dgm:pt modelId="{1AC81A61-0CFB-DD48-8792-A84996CED44A}" type="pres">
      <dgm:prSet presAssocID="{D0C4E1DE-C769-6A46-94F4-3D86F04DE43E}" presName="composite" presStyleCnt="0"/>
      <dgm:spPr/>
    </dgm:pt>
    <dgm:pt modelId="{DBCA919B-40AC-8047-99DF-F52B2D2ED472}" type="pres">
      <dgm:prSet presAssocID="{D0C4E1DE-C769-6A46-94F4-3D86F04DE43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9DB350E-C9B1-3A43-A8EE-5541B094EAE7}" type="pres">
      <dgm:prSet presAssocID="{D0C4E1DE-C769-6A46-94F4-3D86F04DE43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6BC2217-D9E9-6644-AFF4-E455A2FD08D4}" srcId="{D0C4E1DE-C769-6A46-94F4-3D86F04DE43E}" destId="{4F349F67-9C97-964E-B340-A40B9C5E04FC}" srcOrd="1" destOrd="0" parTransId="{CC7AE5E7-CE49-0D4D-883A-C2E77D1D7931}" sibTransId="{EB1FAC0E-AD8F-874A-9A06-0C13B83B5A86}"/>
    <dgm:cxn modelId="{58D5A717-E0CF-9144-9E2E-ECE440F860FA}" type="presOf" srcId="{D0C4E1DE-C769-6A46-94F4-3D86F04DE43E}" destId="{DBCA919B-40AC-8047-99DF-F52B2D2ED472}" srcOrd="0" destOrd="0" presId="urn:microsoft.com/office/officeart/2005/8/layout/hList1"/>
    <dgm:cxn modelId="{2A9BBB17-2095-0C41-A9F5-56A46632D95A}" srcId="{D0C4E1DE-C769-6A46-94F4-3D86F04DE43E}" destId="{1B5E8D20-EC30-F64E-A380-7304702DA3E0}" srcOrd="4" destOrd="0" parTransId="{E2129B07-F3A7-1F4F-86D8-38564A10B77F}" sibTransId="{C1DCB6B4-5CEE-F240-BABC-6E67A149B0CD}"/>
    <dgm:cxn modelId="{D7AA3827-8055-9446-B177-B7F457298D37}" type="presOf" srcId="{B89DE011-2A8F-7946-A680-F206FB5C741B}" destId="{99DB350E-C9B1-3A43-A8EE-5541B094EAE7}" srcOrd="0" destOrd="0" presId="urn:microsoft.com/office/officeart/2005/8/layout/hList1"/>
    <dgm:cxn modelId="{B13B522A-CD19-3249-8856-5A9F82DE6719}" type="presOf" srcId="{0EF42388-A6F3-C94E-98D0-89E4D9CEEF4B}" destId="{7900227B-401B-B64A-B1C2-BB6E2B19D2F7}" srcOrd="0" destOrd="1" presId="urn:microsoft.com/office/officeart/2005/8/layout/hList1"/>
    <dgm:cxn modelId="{E0B3192F-CB92-0943-84D6-03F625C259D5}" srcId="{212B9D60-D60F-4AC8-BDCB-F36C30BE20DB}" destId="{D0C4E1DE-C769-6A46-94F4-3D86F04DE43E}" srcOrd="1" destOrd="0" parTransId="{D3832021-1A22-C340-BB39-0352F82FBE97}" sibTransId="{2EA6445C-1426-E043-9BA2-F18D4AF82D05}"/>
    <dgm:cxn modelId="{06E92B40-B59D-0D4E-A57A-F627D662CF5D}" type="presOf" srcId="{6E6B8B83-EE12-EF40-8B52-33136D495E14}" destId="{7900227B-401B-B64A-B1C2-BB6E2B19D2F7}" srcOrd="0" destOrd="3" presId="urn:microsoft.com/office/officeart/2005/8/layout/hList1"/>
    <dgm:cxn modelId="{DD012450-DBD0-450B-9059-6763B4D88CE2}" srcId="{212B9D60-D60F-4AC8-BDCB-F36C30BE20DB}" destId="{F6C99FD7-1BA7-412A-B8F9-E48CAE4208DF}" srcOrd="0" destOrd="0" parTransId="{0654B95C-80B6-45CF-81FB-467A35E975AA}" sibTransId="{94B1008D-5D05-486E-8AD7-DD848DED73F9}"/>
    <dgm:cxn modelId="{3373FA56-27FF-FD4D-BE31-3ABD867D26E4}" type="presOf" srcId="{FB0D4939-52D4-A242-99D6-0917E79648C9}" destId="{7900227B-401B-B64A-B1C2-BB6E2B19D2F7}" srcOrd="0" destOrd="2" presId="urn:microsoft.com/office/officeart/2005/8/layout/hList1"/>
    <dgm:cxn modelId="{9AFD8F5B-9ECE-384B-A841-D38215985A6D}" type="presOf" srcId="{4EC4030B-D2E0-7740-B7D7-10E66C2F9F38}" destId="{99DB350E-C9B1-3A43-A8EE-5541B094EAE7}" srcOrd="0" destOrd="2" presId="urn:microsoft.com/office/officeart/2005/8/layout/hList1"/>
    <dgm:cxn modelId="{A1D88B80-104B-B345-96CB-D730C1FDBDA1}" srcId="{F6C99FD7-1BA7-412A-B8F9-E48CAE4208DF}" destId="{0EF42388-A6F3-C94E-98D0-89E4D9CEEF4B}" srcOrd="1" destOrd="0" parTransId="{1ED282ED-0C2C-FB4D-A1F4-44565DF72F01}" sibTransId="{DDF44B91-8043-D543-B33D-5DFC9AF6E438}"/>
    <dgm:cxn modelId="{75B76688-D936-1C4B-BB85-07FFAF98B4AE}" type="presOf" srcId="{F6C99FD7-1BA7-412A-B8F9-E48CAE4208DF}" destId="{1CAA61B6-10C6-034C-9721-5EDF2EA65F89}" srcOrd="0" destOrd="0" presId="urn:microsoft.com/office/officeart/2005/8/layout/hList1"/>
    <dgm:cxn modelId="{00985391-F1EC-0640-9B9B-E3E67FDA2B4C}" type="presOf" srcId="{F16460F0-6512-7B4E-9364-6CB0994A54AB}" destId="{7900227B-401B-B64A-B1C2-BB6E2B19D2F7}" srcOrd="0" destOrd="0" presId="urn:microsoft.com/office/officeart/2005/8/layout/hList1"/>
    <dgm:cxn modelId="{34913597-5978-2E44-8E2E-52BDB243F128}" srcId="{D0C4E1DE-C769-6A46-94F4-3D86F04DE43E}" destId="{B89DE011-2A8F-7946-A680-F206FB5C741B}" srcOrd="0" destOrd="0" parTransId="{428DD511-5E30-EF43-BB3F-AF68E4DDFD95}" sibTransId="{0CB5D5AC-5561-354D-AFE7-4B891F53F340}"/>
    <dgm:cxn modelId="{038F659C-B546-5649-973C-1DCCACC930E9}" type="presOf" srcId="{212B9D60-D60F-4AC8-BDCB-F36C30BE20DB}" destId="{52D64401-97E1-C54B-9262-7F747BF446AB}" srcOrd="0" destOrd="0" presId="urn:microsoft.com/office/officeart/2005/8/layout/hList1"/>
    <dgm:cxn modelId="{759885B1-2BDF-F94A-9770-DB72FC94982C}" type="presOf" srcId="{E0151857-0578-FA41-808C-5D19FF9588FD}" destId="{7900227B-401B-B64A-B1C2-BB6E2B19D2F7}" srcOrd="0" destOrd="4" presId="urn:microsoft.com/office/officeart/2005/8/layout/hList1"/>
    <dgm:cxn modelId="{3AC174BA-0BA6-704B-BB32-A74F827506AF}" srcId="{D0C4E1DE-C769-6A46-94F4-3D86F04DE43E}" destId="{28FD5902-88B7-FC49-B866-5B05EA4F73CF}" srcOrd="3" destOrd="0" parTransId="{F458193D-E736-FB4D-9F6D-B109206EDFB7}" sibTransId="{8DFF76DA-2292-1040-80E9-F8C6EB4058FF}"/>
    <dgm:cxn modelId="{F62E83BA-F645-5E4D-873E-87DC051F61D7}" srcId="{D0C4E1DE-C769-6A46-94F4-3D86F04DE43E}" destId="{4EC4030B-D2E0-7740-B7D7-10E66C2F9F38}" srcOrd="2" destOrd="0" parTransId="{E73984FC-CA04-594F-BBB3-5059475514EC}" sibTransId="{642B0831-19A5-424F-841E-6047A817456A}"/>
    <dgm:cxn modelId="{6D4C77C7-6EA3-8141-916A-37AF168D625A}" type="presOf" srcId="{28FD5902-88B7-FC49-B866-5B05EA4F73CF}" destId="{99DB350E-C9B1-3A43-A8EE-5541B094EAE7}" srcOrd="0" destOrd="3" presId="urn:microsoft.com/office/officeart/2005/8/layout/hList1"/>
    <dgm:cxn modelId="{6BC307D5-588F-6243-9992-946F492B3333}" type="presOf" srcId="{1B5E8D20-EC30-F64E-A380-7304702DA3E0}" destId="{99DB350E-C9B1-3A43-A8EE-5541B094EAE7}" srcOrd="0" destOrd="4" presId="urn:microsoft.com/office/officeart/2005/8/layout/hList1"/>
    <dgm:cxn modelId="{8AA45ED6-EA93-624A-9FE6-BB3D44BFA13C}" type="presOf" srcId="{4F349F67-9C97-964E-B340-A40B9C5E04FC}" destId="{99DB350E-C9B1-3A43-A8EE-5541B094EAE7}" srcOrd="0" destOrd="1" presId="urn:microsoft.com/office/officeart/2005/8/layout/hList1"/>
    <dgm:cxn modelId="{E252FFD9-1116-CB4B-B99E-D52B101207AC}" srcId="{F6C99FD7-1BA7-412A-B8F9-E48CAE4208DF}" destId="{E0151857-0578-FA41-808C-5D19FF9588FD}" srcOrd="4" destOrd="0" parTransId="{79C51D7B-0CEA-584F-A04D-C7E66A01EAAF}" sibTransId="{F08EA8D3-4672-9F45-9785-AC8063907F82}"/>
    <dgm:cxn modelId="{211C91E1-AFB5-7B4F-B9B9-7DD212F7A3A1}" srcId="{F6C99FD7-1BA7-412A-B8F9-E48CAE4208DF}" destId="{FB0D4939-52D4-A242-99D6-0917E79648C9}" srcOrd="2" destOrd="0" parTransId="{8ABF5484-2950-1A4C-899D-60ADB8F3EEA5}" sibTransId="{8C9639B6-FF9C-8143-A19D-86F716F8CC29}"/>
    <dgm:cxn modelId="{7812C9FD-5DBE-7941-8F07-4D10288411D8}" srcId="{F6C99FD7-1BA7-412A-B8F9-E48CAE4208DF}" destId="{6E6B8B83-EE12-EF40-8B52-33136D495E14}" srcOrd="3" destOrd="0" parTransId="{5E488812-72AF-3D4E-9DBB-E5E9830BAB1A}" sibTransId="{96B84E0F-E18E-DB46-9634-CDC229F23632}"/>
    <dgm:cxn modelId="{31E5E8FE-D13F-764E-9941-E74C8A60C4D8}" srcId="{F6C99FD7-1BA7-412A-B8F9-E48CAE4208DF}" destId="{F16460F0-6512-7B4E-9364-6CB0994A54AB}" srcOrd="0" destOrd="0" parTransId="{8D792899-1AAA-C94C-AEAC-260740D6C6B1}" sibTransId="{7459644A-4DAB-894C-865D-B06906CF02E3}"/>
    <dgm:cxn modelId="{794BE277-B9F3-504C-92ED-A5DEE25E2A36}" type="presParOf" srcId="{52D64401-97E1-C54B-9262-7F747BF446AB}" destId="{E920A0EB-7D8E-6C45-8922-228B9DBCF566}" srcOrd="0" destOrd="0" presId="urn:microsoft.com/office/officeart/2005/8/layout/hList1"/>
    <dgm:cxn modelId="{6CCD42F3-EF0F-B343-BDDC-86152F53C338}" type="presParOf" srcId="{E920A0EB-7D8E-6C45-8922-228B9DBCF566}" destId="{1CAA61B6-10C6-034C-9721-5EDF2EA65F89}" srcOrd="0" destOrd="0" presId="urn:microsoft.com/office/officeart/2005/8/layout/hList1"/>
    <dgm:cxn modelId="{ECA11A7D-4ACE-CE4B-8310-A47D6C8CDF42}" type="presParOf" srcId="{E920A0EB-7D8E-6C45-8922-228B9DBCF566}" destId="{7900227B-401B-B64A-B1C2-BB6E2B19D2F7}" srcOrd="1" destOrd="0" presId="urn:microsoft.com/office/officeart/2005/8/layout/hList1"/>
    <dgm:cxn modelId="{12BD48AD-BC71-0F4B-9923-2F963EAE3977}" type="presParOf" srcId="{52D64401-97E1-C54B-9262-7F747BF446AB}" destId="{AABCB4DF-2FFB-2648-9AC9-87293488B7AF}" srcOrd="1" destOrd="0" presId="urn:microsoft.com/office/officeart/2005/8/layout/hList1"/>
    <dgm:cxn modelId="{DD12F9CA-9BA6-3447-8D0D-7E66EBE15D3B}" type="presParOf" srcId="{52D64401-97E1-C54B-9262-7F747BF446AB}" destId="{1AC81A61-0CFB-DD48-8792-A84996CED44A}" srcOrd="2" destOrd="0" presId="urn:microsoft.com/office/officeart/2005/8/layout/hList1"/>
    <dgm:cxn modelId="{E65E82C9-4889-EE47-8B7F-31F6E1BD0715}" type="presParOf" srcId="{1AC81A61-0CFB-DD48-8792-A84996CED44A}" destId="{DBCA919B-40AC-8047-99DF-F52B2D2ED472}" srcOrd="0" destOrd="0" presId="urn:microsoft.com/office/officeart/2005/8/layout/hList1"/>
    <dgm:cxn modelId="{83204380-C304-9845-8A54-5426CC4BB80C}" type="presParOf" srcId="{1AC81A61-0CFB-DD48-8792-A84996CED44A}" destId="{99DB350E-C9B1-3A43-A8EE-5541B094EAE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C38150-10BF-4DE2-BB15-11121B62895B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618B54-99E8-442E-9B2E-E77243120E08}">
      <dgm:prSet/>
      <dgm:spPr/>
      <dgm:t>
        <a:bodyPr/>
        <a:lstStyle/>
        <a:p>
          <a:pPr>
            <a:defRPr b="1"/>
          </a:pPr>
          <a:r>
            <a:rPr lang="en-DE"/>
            <a:t>Stufe 1: </a:t>
          </a:r>
          <a:r>
            <a:rPr lang="en-GB" b="1" i="0"/>
            <a:t>Standardisierung und Zuverlässigkeit</a:t>
          </a:r>
          <a:endParaRPr lang="en-US"/>
        </a:p>
      </dgm:t>
    </dgm:pt>
    <dgm:pt modelId="{5B1CD07E-EF89-4BA4-8CCA-B2EAA8057EA8}" type="parTrans" cxnId="{A8F6E5F9-548A-45E3-A078-2222C32FB5AC}">
      <dgm:prSet/>
      <dgm:spPr/>
      <dgm:t>
        <a:bodyPr/>
        <a:lstStyle/>
        <a:p>
          <a:endParaRPr lang="en-US"/>
        </a:p>
      </dgm:t>
    </dgm:pt>
    <dgm:pt modelId="{517F0E89-09B7-4195-9808-74C1C8E21CEE}" type="sibTrans" cxnId="{A8F6E5F9-548A-45E3-A078-2222C32FB5AC}">
      <dgm:prSet/>
      <dgm:spPr/>
      <dgm:t>
        <a:bodyPr/>
        <a:lstStyle/>
        <a:p>
          <a:endParaRPr lang="en-US"/>
        </a:p>
      </dgm:t>
    </dgm:pt>
    <dgm:pt modelId="{C041484B-B76F-47E3-8150-459D3979AE19}">
      <dgm:prSet/>
      <dgm:spPr/>
      <dgm:t>
        <a:bodyPr/>
        <a:lstStyle/>
        <a:p>
          <a:r>
            <a:rPr lang="en-GB" b="1" dirty="0" err="1"/>
            <a:t>Standardisierung</a:t>
          </a:r>
          <a:r>
            <a:rPr lang="en-GB" b="1" dirty="0"/>
            <a:t> und </a:t>
          </a:r>
          <a:r>
            <a:rPr lang="en-GB" b="1" dirty="0" err="1"/>
            <a:t>Klarheit</a:t>
          </a:r>
          <a:r>
            <a:rPr lang="en-GB" b="1" dirty="0"/>
            <a:t>: </a:t>
          </a:r>
          <a:r>
            <a:rPr lang="en-GB" dirty="0" err="1"/>
            <a:t>Klare</a:t>
          </a:r>
          <a:r>
            <a:rPr lang="en-GB" dirty="0"/>
            <a:t> </a:t>
          </a:r>
          <a:r>
            <a:rPr lang="en-GB" b="1" dirty="0"/>
            <a:t>Use-Case-Definition</a:t>
          </a:r>
          <a:r>
            <a:rPr lang="en-GB" dirty="0"/>
            <a:t> </a:t>
          </a:r>
          <a:r>
            <a:rPr lang="en-GB" dirty="0" err="1"/>
            <a:t>über</a:t>
          </a:r>
          <a:r>
            <a:rPr lang="en-GB" dirty="0"/>
            <a:t> das </a:t>
          </a:r>
          <a:r>
            <a:rPr lang="en-GB" dirty="0" err="1"/>
            <a:t>Codesystem</a:t>
          </a:r>
          <a:r>
            <a:rPr lang="en-GB" dirty="0"/>
            <a:t> des </a:t>
          </a:r>
          <a:r>
            <a:rPr lang="en-GB" dirty="0" err="1"/>
            <a:t>Anwendungsfalls</a:t>
          </a:r>
          <a:r>
            <a:rPr lang="en-GB" dirty="0"/>
            <a:t> und der </a:t>
          </a:r>
          <a:r>
            <a:rPr lang="en-GB" dirty="0" err="1"/>
            <a:t>Nachricht</a:t>
          </a:r>
          <a:r>
            <a:rPr lang="en-GB" dirty="0"/>
            <a:t> </a:t>
          </a:r>
          <a:r>
            <a:rPr lang="en-GB" dirty="0" err="1"/>
            <a:t>im</a:t>
          </a:r>
          <a:r>
            <a:rPr lang="en-GB" dirty="0"/>
            <a:t> </a:t>
          </a:r>
          <a:r>
            <a:rPr lang="en-GB" dirty="0" err="1"/>
            <a:t>Anwendungsfall</a:t>
          </a:r>
          <a:endParaRPr lang="en-US" dirty="0"/>
        </a:p>
      </dgm:t>
    </dgm:pt>
    <dgm:pt modelId="{FD27003C-1ABF-44D6-8A02-FDE2646A7448}" type="parTrans" cxnId="{6AB21DF8-B5D1-4693-ACC4-19709CA0794C}">
      <dgm:prSet/>
      <dgm:spPr/>
      <dgm:t>
        <a:bodyPr/>
        <a:lstStyle/>
        <a:p>
          <a:endParaRPr lang="en-US"/>
        </a:p>
      </dgm:t>
    </dgm:pt>
    <dgm:pt modelId="{B2CBC54A-C96E-47A0-90D8-A09D6D6E6608}" type="sibTrans" cxnId="{6AB21DF8-B5D1-4693-ACC4-19709CA0794C}">
      <dgm:prSet/>
      <dgm:spPr/>
      <dgm:t>
        <a:bodyPr/>
        <a:lstStyle/>
        <a:p>
          <a:endParaRPr lang="en-US"/>
        </a:p>
      </dgm:t>
    </dgm:pt>
    <dgm:pt modelId="{C4EBE5E4-58FE-4B41-940D-6ACB8C1519D5}">
      <dgm:prSet/>
      <dgm:spPr/>
      <dgm:t>
        <a:bodyPr/>
        <a:lstStyle/>
        <a:p>
          <a:r>
            <a:rPr lang="en-GB" b="1" dirty="0" err="1"/>
            <a:t>Nachvollziehbarkeit</a:t>
          </a:r>
          <a:r>
            <a:rPr lang="en-GB" b="1" dirty="0"/>
            <a:t> und </a:t>
          </a:r>
          <a:r>
            <a:rPr lang="en-GB" b="1" dirty="0" err="1"/>
            <a:t>Verantwortlichkeit</a:t>
          </a:r>
          <a:r>
            <a:rPr lang="en-GB" b="1" dirty="0"/>
            <a:t>: </a:t>
          </a:r>
          <a:r>
            <a:rPr lang="en-GB" dirty="0" err="1"/>
            <a:t>Eindeutige</a:t>
          </a:r>
          <a:r>
            <a:rPr lang="en-GB" dirty="0"/>
            <a:t> </a:t>
          </a:r>
          <a:r>
            <a:rPr lang="en-GB" b="0" dirty="0" err="1"/>
            <a:t>Benennung</a:t>
          </a:r>
          <a:r>
            <a:rPr lang="en-GB" b="0" dirty="0"/>
            <a:t> des </a:t>
          </a:r>
          <a:r>
            <a:rPr lang="en-GB" b="1" dirty="0" err="1"/>
            <a:t>Absenders</a:t>
          </a:r>
          <a:r>
            <a:rPr lang="en-GB" b="1" dirty="0"/>
            <a:t> </a:t>
          </a:r>
          <a:r>
            <a:rPr lang="en-GB" dirty="0"/>
            <a:t>und des </a:t>
          </a:r>
          <a:r>
            <a:rPr lang="en-GB" b="1" dirty="0" err="1"/>
            <a:t>implementierenden</a:t>
          </a:r>
          <a:r>
            <a:rPr lang="en-GB" b="1" dirty="0"/>
            <a:t> Systems</a:t>
          </a:r>
          <a:endParaRPr lang="en-US" b="1" dirty="0"/>
        </a:p>
      </dgm:t>
    </dgm:pt>
    <dgm:pt modelId="{D3112D1D-A257-4213-9DA7-E3E8178325D3}" type="parTrans" cxnId="{8C603F3A-2A1B-44A3-BEBA-67879430415A}">
      <dgm:prSet/>
      <dgm:spPr/>
      <dgm:t>
        <a:bodyPr/>
        <a:lstStyle/>
        <a:p>
          <a:endParaRPr lang="en-US"/>
        </a:p>
      </dgm:t>
    </dgm:pt>
    <dgm:pt modelId="{B097AA93-97CD-4165-AA08-F340E3C65C70}" type="sibTrans" cxnId="{8C603F3A-2A1B-44A3-BEBA-67879430415A}">
      <dgm:prSet/>
      <dgm:spPr/>
      <dgm:t>
        <a:bodyPr/>
        <a:lstStyle/>
        <a:p>
          <a:endParaRPr lang="en-US"/>
        </a:p>
      </dgm:t>
    </dgm:pt>
    <dgm:pt modelId="{73E8AB2F-8ECB-4D5E-A435-46E246495B45}">
      <dgm:prSet/>
      <dgm:spPr/>
      <dgm:t>
        <a:bodyPr/>
        <a:lstStyle/>
        <a:p>
          <a:r>
            <a:rPr lang="en-GB" b="1" dirty="0" err="1"/>
            <a:t>Sicherheit</a:t>
          </a:r>
          <a:r>
            <a:rPr lang="en-GB" b="1" dirty="0"/>
            <a:t> und </a:t>
          </a:r>
          <a:r>
            <a:rPr lang="en-GB" b="1" dirty="0" err="1"/>
            <a:t>Effizienz</a:t>
          </a:r>
          <a:r>
            <a:rPr lang="en-GB" b="1" dirty="0"/>
            <a:t>: </a:t>
          </a:r>
          <a:r>
            <a:rPr lang="en-GB" b="1" dirty="0" err="1"/>
            <a:t>Empfangsbestätigung</a:t>
          </a:r>
          <a:r>
            <a:rPr lang="en-GB" dirty="0"/>
            <a:t> </a:t>
          </a:r>
          <a:r>
            <a:rPr lang="en-GB" dirty="0" err="1"/>
            <a:t>mit</a:t>
          </a:r>
          <a:r>
            <a:rPr lang="en-GB" dirty="0"/>
            <a:t> </a:t>
          </a:r>
          <a:r>
            <a:rPr lang="en-GB" dirty="0" err="1"/>
            <a:t>Ergebnis</a:t>
          </a:r>
          <a:r>
            <a:rPr lang="en-GB" dirty="0"/>
            <a:t> der </a:t>
          </a:r>
          <a:r>
            <a:rPr lang="en-GB" dirty="0" err="1"/>
            <a:t>Verarbeitung</a:t>
          </a:r>
          <a:endParaRPr lang="en-US" dirty="0"/>
        </a:p>
      </dgm:t>
    </dgm:pt>
    <dgm:pt modelId="{A8464D75-A636-4AE9-A85B-2EA8719AE8DA}" type="parTrans" cxnId="{1647E78C-C8AC-4247-A868-7498B706118D}">
      <dgm:prSet/>
      <dgm:spPr/>
      <dgm:t>
        <a:bodyPr/>
        <a:lstStyle/>
        <a:p>
          <a:endParaRPr lang="en-US"/>
        </a:p>
      </dgm:t>
    </dgm:pt>
    <dgm:pt modelId="{A949F6AA-5AD1-4B18-A27C-371FB11580AC}" type="sibTrans" cxnId="{1647E78C-C8AC-4247-A868-7498B706118D}">
      <dgm:prSet/>
      <dgm:spPr/>
      <dgm:t>
        <a:bodyPr/>
        <a:lstStyle/>
        <a:p>
          <a:endParaRPr lang="en-US"/>
        </a:p>
      </dgm:t>
    </dgm:pt>
    <dgm:pt modelId="{60DA9AEE-89F6-4012-850D-22E8815F980E}">
      <dgm:prSet/>
      <dgm:spPr/>
      <dgm:t>
        <a:bodyPr/>
        <a:lstStyle/>
        <a:p>
          <a:r>
            <a:rPr lang="en-GB" b="1" dirty="0" err="1"/>
            <a:t>Fehlertoleranz</a:t>
          </a:r>
          <a:r>
            <a:rPr lang="en-GB" b="1" dirty="0"/>
            <a:t>: </a:t>
          </a:r>
          <a:r>
            <a:rPr lang="en-GB" dirty="0"/>
            <a:t>Definition von </a:t>
          </a:r>
          <a:r>
            <a:rPr lang="en-GB" b="1" dirty="0"/>
            <a:t>XSLT-Stylesheets</a:t>
          </a:r>
          <a:r>
            <a:rPr lang="en-GB" dirty="0"/>
            <a:t> </a:t>
          </a:r>
          <a:r>
            <a:rPr lang="en-GB" dirty="0" err="1"/>
            <a:t>als</a:t>
          </a:r>
          <a:r>
            <a:rPr lang="en-GB" dirty="0"/>
            <a:t> Fallback-</a:t>
          </a:r>
          <a:r>
            <a:rPr lang="en-GB" dirty="0" err="1"/>
            <a:t>Szenario</a:t>
          </a:r>
          <a:endParaRPr lang="en-US" dirty="0"/>
        </a:p>
      </dgm:t>
    </dgm:pt>
    <dgm:pt modelId="{CBC065E4-92C2-48F6-8FDE-A3058DAB5EAD}" type="parTrans" cxnId="{CBC2AC4F-2AE1-4778-BBF6-E397D35A9E0C}">
      <dgm:prSet/>
      <dgm:spPr/>
      <dgm:t>
        <a:bodyPr/>
        <a:lstStyle/>
        <a:p>
          <a:endParaRPr lang="en-US"/>
        </a:p>
      </dgm:t>
    </dgm:pt>
    <dgm:pt modelId="{D253ABF8-F686-41BD-AF9C-24A3CE0504F4}" type="sibTrans" cxnId="{CBC2AC4F-2AE1-4778-BBF6-E397D35A9E0C}">
      <dgm:prSet/>
      <dgm:spPr/>
      <dgm:t>
        <a:bodyPr/>
        <a:lstStyle/>
        <a:p>
          <a:endParaRPr lang="en-US"/>
        </a:p>
      </dgm:t>
    </dgm:pt>
    <dgm:pt modelId="{7AB98935-1A40-4272-B809-BF362AC5F4AB}">
      <dgm:prSet/>
      <dgm:spPr/>
      <dgm:t>
        <a:bodyPr/>
        <a:lstStyle/>
        <a:p>
          <a:pPr>
            <a:defRPr b="1"/>
          </a:pPr>
          <a:r>
            <a:rPr lang="en-DE" dirty="0"/>
            <a:t>Outlook:</a:t>
          </a:r>
        </a:p>
        <a:p>
          <a:pPr>
            <a:defRPr b="1"/>
          </a:pPr>
          <a:r>
            <a:rPr lang="en-GB" b="1" dirty="0" err="1"/>
            <a:t>Automatisierter</a:t>
          </a:r>
          <a:r>
            <a:rPr lang="en-GB" b="1" dirty="0"/>
            <a:t> Use Case-</a:t>
          </a:r>
          <a:r>
            <a:rPr lang="en-GB" b="1" dirty="0" err="1"/>
            <a:t>Abgleich</a:t>
          </a:r>
          <a:endParaRPr lang="en-US" dirty="0"/>
        </a:p>
      </dgm:t>
    </dgm:pt>
    <dgm:pt modelId="{37E05080-D246-4F77-974D-C1BC3B4DF8F7}" type="parTrans" cxnId="{DF90C145-155A-4CAF-BACF-2BF7147DF180}">
      <dgm:prSet/>
      <dgm:spPr/>
      <dgm:t>
        <a:bodyPr/>
        <a:lstStyle/>
        <a:p>
          <a:endParaRPr lang="en-US"/>
        </a:p>
      </dgm:t>
    </dgm:pt>
    <dgm:pt modelId="{9785EE95-16D7-4EBB-86EC-9E5307D1DDAB}" type="sibTrans" cxnId="{DF90C145-155A-4CAF-BACF-2BF7147DF180}">
      <dgm:prSet/>
      <dgm:spPr/>
      <dgm:t>
        <a:bodyPr/>
        <a:lstStyle/>
        <a:p>
          <a:endParaRPr lang="en-US"/>
        </a:p>
      </dgm:t>
    </dgm:pt>
    <dgm:pt modelId="{60C0D5C7-045F-4DC3-A54B-E14E44E4E345}">
      <dgm:prSet/>
      <dgm:spPr/>
      <dgm:t>
        <a:bodyPr/>
        <a:lstStyle/>
        <a:p>
          <a:r>
            <a:rPr lang="en-GB" b="1" dirty="0"/>
            <a:t>Capability-</a:t>
          </a:r>
          <a:r>
            <a:rPr lang="en-GB" b="1" dirty="0" err="1"/>
            <a:t>Nachrichten</a:t>
          </a:r>
          <a:r>
            <a:rPr lang="en-GB" dirty="0"/>
            <a:t> </a:t>
          </a:r>
          <a:r>
            <a:rPr lang="en-GB" dirty="0" err="1"/>
            <a:t>zur</a:t>
          </a:r>
          <a:r>
            <a:rPr lang="en-GB" dirty="0"/>
            <a:t> machine-to-</a:t>
          </a:r>
          <a:r>
            <a:rPr lang="en-GB" dirty="0" err="1"/>
            <a:t>maschine</a:t>
          </a:r>
          <a:r>
            <a:rPr lang="en-GB" dirty="0"/>
            <a:t> </a:t>
          </a:r>
          <a:r>
            <a:rPr lang="en-GB" dirty="0" err="1"/>
            <a:t>Aushandlung</a:t>
          </a:r>
          <a:r>
            <a:rPr lang="en-GB" dirty="0"/>
            <a:t> </a:t>
          </a:r>
          <a:r>
            <a:rPr lang="en-GB" dirty="0" err="1"/>
            <a:t>unterstützter</a:t>
          </a:r>
          <a:r>
            <a:rPr lang="en-GB" dirty="0"/>
            <a:t> Use Cases </a:t>
          </a:r>
          <a:r>
            <a:rPr lang="en-GB" dirty="0" err="1"/>
            <a:t>zwischen</a:t>
          </a:r>
          <a:r>
            <a:rPr lang="en-GB" dirty="0"/>
            <a:t> Sender und </a:t>
          </a:r>
          <a:r>
            <a:rPr lang="en-GB" dirty="0" err="1"/>
            <a:t>Empfänger</a:t>
          </a:r>
          <a:endParaRPr lang="en-US" dirty="0"/>
        </a:p>
      </dgm:t>
    </dgm:pt>
    <dgm:pt modelId="{C77551D6-09D6-47E0-B672-9019B5CD0F58}" type="parTrans" cxnId="{179779E2-9408-4486-A1D0-0EBEB25F5108}">
      <dgm:prSet/>
      <dgm:spPr/>
      <dgm:t>
        <a:bodyPr/>
        <a:lstStyle/>
        <a:p>
          <a:endParaRPr lang="en-US"/>
        </a:p>
      </dgm:t>
    </dgm:pt>
    <dgm:pt modelId="{2F557D45-11C1-4E46-B0DC-27AC0FAF9257}" type="sibTrans" cxnId="{179779E2-9408-4486-A1D0-0EBEB25F5108}">
      <dgm:prSet/>
      <dgm:spPr/>
      <dgm:t>
        <a:bodyPr/>
        <a:lstStyle/>
        <a:p>
          <a:endParaRPr lang="en-US"/>
        </a:p>
      </dgm:t>
    </dgm:pt>
    <dgm:pt modelId="{9D928BA7-1154-2B40-891B-93C37FCB80D0}" type="pres">
      <dgm:prSet presAssocID="{FAC38150-10BF-4DE2-BB15-11121B62895B}" presName="Name0" presStyleCnt="0">
        <dgm:presLayoutVars>
          <dgm:dir/>
          <dgm:animLvl val="lvl"/>
          <dgm:resizeHandles val="exact"/>
        </dgm:presLayoutVars>
      </dgm:prSet>
      <dgm:spPr/>
    </dgm:pt>
    <dgm:pt modelId="{7C8E086A-3315-D549-A738-0E2130181C6B}" type="pres">
      <dgm:prSet presAssocID="{7AB98935-1A40-4272-B809-BF362AC5F4AB}" presName="boxAndChildren" presStyleCnt="0"/>
      <dgm:spPr/>
    </dgm:pt>
    <dgm:pt modelId="{852A03B9-C40D-AA42-B0EA-E1BCF0E24AB8}" type="pres">
      <dgm:prSet presAssocID="{7AB98935-1A40-4272-B809-BF362AC5F4AB}" presName="parentTextBox" presStyleLbl="alignNode1" presStyleIdx="0" presStyleCnt="2"/>
      <dgm:spPr/>
    </dgm:pt>
    <dgm:pt modelId="{A11EA9D0-BFB9-B74F-9BE1-91F67B6C7E68}" type="pres">
      <dgm:prSet presAssocID="{7AB98935-1A40-4272-B809-BF362AC5F4AB}" presName="descendantBox" presStyleLbl="bgAccFollowNode1" presStyleIdx="0" presStyleCnt="2"/>
      <dgm:spPr/>
    </dgm:pt>
    <dgm:pt modelId="{098B41F0-8E85-194F-A167-122C5F22D2FC}" type="pres">
      <dgm:prSet presAssocID="{517F0E89-09B7-4195-9808-74C1C8E21CEE}" presName="sp" presStyleCnt="0"/>
      <dgm:spPr/>
    </dgm:pt>
    <dgm:pt modelId="{9D499DE1-74F4-E447-AACD-B68E5AB7898C}" type="pres">
      <dgm:prSet presAssocID="{DA618B54-99E8-442E-9B2E-E77243120E08}" presName="arrowAndChildren" presStyleCnt="0"/>
      <dgm:spPr/>
    </dgm:pt>
    <dgm:pt modelId="{4569A53D-0AC1-BD40-85CF-17FA6DC6D110}" type="pres">
      <dgm:prSet presAssocID="{DA618B54-99E8-442E-9B2E-E77243120E08}" presName="parentTextArrow" presStyleLbl="node1" presStyleIdx="0" presStyleCnt="0"/>
      <dgm:spPr/>
    </dgm:pt>
    <dgm:pt modelId="{E4EE32AA-45A6-174A-AAF8-6385D6C76A0C}" type="pres">
      <dgm:prSet presAssocID="{DA618B54-99E8-442E-9B2E-E77243120E08}" presName="arrow" presStyleLbl="alignNode1" presStyleIdx="1" presStyleCnt="2"/>
      <dgm:spPr/>
    </dgm:pt>
    <dgm:pt modelId="{B4A6F4E8-AF54-1948-9D21-761ED2593023}" type="pres">
      <dgm:prSet presAssocID="{DA618B54-99E8-442E-9B2E-E77243120E08}" presName="descendantArrow" presStyleLbl="bgAccFollowNode1" presStyleIdx="1" presStyleCnt="2" custLinFactNeighborX="-363"/>
      <dgm:spPr/>
    </dgm:pt>
  </dgm:ptLst>
  <dgm:cxnLst>
    <dgm:cxn modelId="{CBCADE0E-6225-7D4A-94B0-5B91FD1ED8DE}" type="presOf" srcId="{60C0D5C7-045F-4DC3-A54B-E14E44E4E345}" destId="{A11EA9D0-BFB9-B74F-9BE1-91F67B6C7E68}" srcOrd="0" destOrd="0" presId="urn:microsoft.com/office/officeart/2016/7/layout/VerticalDownArrowProcess"/>
    <dgm:cxn modelId="{4426EF1C-1AAB-A347-8E26-3D73BF5D87F7}" type="presOf" srcId="{DA618B54-99E8-442E-9B2E-E77243120E08}" destId="{E4EE32AA-45A6-174A-AAF8-6385D6C76A0C}" srcOrd="1" destOrd="0" presId="urn:microsoft.com/office/officeart/2016/7/layout/VerticalDownArrowProcess"/>
    <dgm:cxn modelId="{4266AC37-380F-8B42-A7AE-B7F9E407A54E}" type="presOf" srcId="{7AB98935-1A40-4272-B809-BF362AC5F4AB}" destId="{852A03B9-C40D-AA42-B0EA-E1BCF0E24AB8}" srcOrd="0" destOrd="0" presId="urn:microsoft.com/office/officeart/2016/7/layout/VerticalDownArrowProcess"/>
    <dgm:cxn modelId="{8C603F3A-2A1B-44A3-BEBA-67879430415A}" srcId="{DA618B54-99E8-442E-9B2E-E77243120E08}" destId="{C4EBE5E4-58FE-4B41-940D-6ACB8C1519D5}" srcOrd="1" destOrd="0" parTransId="{D3112D1D-A257-4213-9DA7-E3E8178325D3}" sibTransId="{B097AA93-97CD-4165-AA08-F340E3C65C70}"/>
    <dgm:cxn modelId="{DF90C145-155A-4CAF-BACF-2BF7147DF180}" srcId="{FAC38150-10BF-4DE2-BB15-11121B62895B}" destId="{7AB98935-1A40-4272-B809-BF362AC5F4AB}" srcOrd="1" destOrd="0" parTransId="{37E05080-D246-4F77-974D-C1BC3B4DF8F7}" sibTransId="{9785EE95-16D7-4EBB-86EC-9E5307D1DDAB}"/>
    <dgm:cxn modelId="{CBC2AC4F-2AE1-4778-BBF6-E397D35A9E0C}" srcId="{DA618B54-99E8-442E-9B2E-E77243120E08}" destId="{60DA9AEE-89F6-4012-850D-22E8815F980E}" srcOrd="3" destOrd="0" parTransId="{CBC065E4-92C2-48F6-8FDE-A3058DAB5EAD}" sibTransId="{D253ABF8-F686-41BD-AF9C-24A3CE0504F4}"/>
    <dgm:cxn modelId="{589D2976-D395-5D45-804C-F945C92A60AB}" type="presOf" srcId="{C4EBE5E4-58FE-4B41-940D-6ACB8C1519D5}" destId="{B4A6F4E8-AF54-1948-9D21-761ED2593023}" srcOrd="0" destOrd="1" presId="urn:microsoft.com/office/officeart/2016/7/layout/VerticalDownArrowProcess"/>
    <dgm:cxn modelId="{3086C078-1750-9946-8EBD-8113AA6BEFED}" type="presOf" srcId="{60DA9AEE-89F6-4012-850D-22E8815F980E}" destId="{B4A6F4E8-AF54-1948-9D21-761ED2593023}" srcOrd="0" destOrd="3" presId="urn:microsoft.com/office/officeart/2016/7/layout/VerticalDownArrowProcess"/>
    <dgm:cxn modelId="{1647E78C-C8AC-4247-A868-7498B706118D}" srcId="{DA618B54-99E8-442E-9B2E-E77243120E08}" destId="{73E8AB2F-8ECB-4D5E-A435-46E246495B45}" srcOrd="2" destOrd="0" parTransId="{A8464D75-A636-4AE9-A85B-2EA8719AE8DA}" sibTransId="{A949F6AA-5AD1-4B18-A27C-371FB11580AC}"/>
    <dgm:cxn modelId="{F83B64A3-8654-9744-802E-67F7212069F6}" type="presOf" srcId="{C041484B-B76F-47E3-8150-459D3979AE19}" destId="{B4A6F4E8-AF54-1948-9D21-761ED2593023}" srcOrd="0" destOrd="0" presId="urn:microsoft.com/office/officeart/2016/7/layout/VerticalDownArrowProcess"/>
    <dgm:cxn modelId="{9241E2CC-31C1-1940-A67F-C9FF54A09BBE}" type="presOf" srcId="{DA618B54-99E8-442E-9B2E-E77243120E08}" destId="{4569A53D-0AC1-BD40-85CF-17FA6DC6D110}" srcOrd="0" destOrd="0" presId="urn:microsoft.com/office/officeart/2016/7/layout/VerticalDownArrowProcess"/>
    <dgm:cxn modelId="{1B3EE8CC-2F43-F146-B2CE-F6AEDE3427F8}" type="presOf" srcId="{FAC38150-10BF-4DE2-BB15-11121B62895B}" destId="{9D928BA7-1154-2B40-891B-93C37FCB80D0}" srcOrd="0" destOrd="0" presId="urn:microsoft.com/office/officeart/2016/7/layout/VerticalDownArrowProcess"/>
    <dgm:cxn modelId="{AE0274E0-2EFD-1E48-976E-7C876EB4073F}" type="presOf" srcId="{73E8AB2F-8ECB-4D5E-A435-46E246495B45}" destId="{B4A6F4E8-AF54-1948-9D21-761ED2593023}" srcOrd="0" destOrd="2" presId="urn:microsoft.com/office/officeart/2016/7/layout/VerticalDownArrowProcess"/>
    <dgm:cxn modelId="{179779E2-9408-4486-A1D0-0EBEB25F5108}" srcId="{7AB98935-1A40-4272-B809-BF362AC5F4AB}" destId="{60C0D5C7-045F-4DC3-A54B-E14E44E4E345}" srcOrd="0" destOrd="0" parTransId="{C77551D6-09D6-47E0-B672-9019B5CD0F58}" sibTransId="{2F557D45-11C1-4E46-B0DC-27AC0FAF9257}"/>
    <dgm:cxn modelId="{6AB21DF8-B5D1-4693-ACC4-19709CA0794C}" srcId="{DA618B54-99E8-442E-9B2E-E77243120E08}" destId="{C041484B-B76F-47E3-8150-459D3979AE19}" srcOrd="0" destOrd="0" parTransId="{FD27003C-1ABF-44D6-8A02-FDE2646A7448}" sibTransId="{B2CBC54A-C96E-47A0-90D8-A09D6D6E6608}"/>
    <dgm:cxn modelId="{A8F6E5F9-548A-45E3-A078-2222C32FB5AC}" srcId="{FAC38150-10BF-4DE2-BB15-11121B62895B}" destId="{DA618B54-99E8-442E-9B2E-E77243120E08}" srcOrd="0" destOrd="0" parTransId="{5B1CD07E-EF89-4BA4-8CCA-B2EAA8057EA8}" sibTransId="{517F0E89-09B7-4195-9808-74C1C8E21CEE}"/>
    <dgm:cxn modelId="{DCEF166A-14DB-9346-89D0-0D3462D7712A}" type="presParOf" srcId="{9D928BA7-1154-2B40-891B-93C37FCB80D0}" destId="{7C8E086A-3315-D549-A738-0E2130181C6B}" srcOrd="0" destOrd="0" presId="urn:microsoft.com/office/officeart/2016/7/layout/VerticalDownArrowProcess"/>
    <dgm:cxn modelId="{2E66CD02-CB25-D04E-880A-62C9A48F7629}" type="presParOf" srcId="{7C8E086A-3315-D549-A738-0E2130181C6B}" destId="{852A03B9-C40D-AA42-B0EA-E1BCF0E24AB8}" srcOrd="0" destOrd="0" presId="urn:microsoft.com/office/officeart/2016/7/layout/VerticalDownArrowProcess"/>
    <dgm:cxn modelId="{29A23B46-9482-E847-9B0D-809F8EBA4477}" type="presParOf" srcId="{7C8E086A-3315-D549-A738-0E2130181C6B}" destId="{A11EA9D0-BFB9-B74F-9BE1-91F67B6C7E68}" srcOrd="1" destOrd="0" presId="urn:microsoft.com/office/officeart/2016/7/layout/VerticalDownArrowProcess"/>
    <dgm:cxn modelId="{BC018E58-09FB-BA40-97D6-4BD2FE857152}" type="presParOf" srcId="{9D928BA7-1154-2B40-891B-93C37FCB80D0}" destId="{098B41F0-8E85-194F-A167-122C5F22D2FC}" srcOrd="1" destOrd="0" presId="urn:microsoft.com/office/officeart/2016/7/layout/VerticalDownArrowProcess"/>
    <dgm:cxn modelId="{29928677-74C0-2C42-B8D4-9A751BCA131A}" type="presParOf" srcId="{9D928BA7-1154-2B40-891B-93C37FCB80D0}" destId="{9D499DE1-74F4-E447-AACD-B68E5AB7898C}" srcOrd="2" destOrd="0" presId="urn:microsoft.com/office/officeart/2016/7/layout/VerticalDownArrowProcess"/>
    <dgm:cxn modelId="{A2E8AAA9-DE88-DC4D-B577-E97475D1EC69}" type="presParOf" srcId="{9D499DE1-74F4-E447-AACD-B68E5AB7898C}" destId="{4569A53D-0AC1-BD40-85CF-17FA6DC6D110}" srcOrd="0" destOrd="0" presId="urn:microsoft.com/office/officeart/2016/7/layout/VerticalDownArrowProcess"/>
    <dgm:cxn modelId="{6115B8BE-4A3B-F042-9377-91DCD4A5ED44}" type="presParOf" srcId="{9D499DE1-74F4-E447-AACD-B68E5AB7898C}" destId="{E4EE32AA-45A6-174A-AAF8-6385D6C76A0C}" srcOrd="1" destOrd="0" presId="urn:microsoft.com/office/officeart/2016/7/layout/VerticalDownArrowProcess"/>
    <dgm:cxn modelId="{87161205-7D7D-7940-B411-A30B6F504C8D}" type="presParOf" srcId="{9D499DE1-74F4-E447-AACD-B68E5AB7898C}" destId="{B4A6F4E8-AF54-1948-9D21-761ED2593023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1F3B0-825A-654F-B994-3643FF54FC2F}">
      <dsp:nvSpPr>
        <dsp:cNvPr id="0" name=""/>
        <dsp:cNvSpPr/>
      </dsp:nvSpPr>
      <dsp:spPr>
        <a:xfrm rot="5400000">
          <a:off x="6955336" y="-2900619"/>
          <a:ext cx="951174" cy="699381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Das </a:t>
          </a:r>
          <a:r>
            <a:rPr lang="en-GB" sz="1800" b="1" kern="1200" dirty="0" err="1"/>
            <a:t>CodeSystem</a:t>
          </a:r>
          <a:r>
            <a:rPr lang="en-GB" sz="1800" kern="1200" dirty="0"/>
            <a:t> der </a:t>
          </a:r>
          <a:r>
            <a:rPr lang="en-GB" sz="1800" kern="1200" dirty="0" err="1"/>
            <a:t>Anwendungsfälle</a:t>
          </a:r>
          <a:r>
            <a:rPr lang="en-GB" sz="1800" kern="1200" dirty="0"/>
            <a:t> </a:t>
          </a:r>
          <a:r>
            <a:rPr lang="en-GB" sz="1800" kern="1200" dirty="0" err="1"/>
            <a:t>wird</a:t>
          </a:r>
          <a:r>
            <a:rPr lang="en-GB" sz="1800" kern="1200" dirty="0"/>
            <a:t> von der </a:t>
          </a:r>
          <a:r>
            <a:rPr lang="en-GB" sz="1800" b="1" kern="1200" dirty="0" err="1"/>
            <a:t>gematik</a:t>
          </a:r>
          <a:r>
            <a:rPr lang="en-GB" sz="1800" kern="1200" dirty="0"/>
            <a:t> </a:t>
          </a:r>
          <a:r>
            <a:rPr lang="en-GB" sz="1800" kern="1200" dirty="0" err="1"/>
            <a:t>gepflegt</a:t>
          </a:r>
          <a:r>
            <a:rPr lang="en-GB" sz="1800" kern="1200" dirty="0"/>
            <a:t>, </a:t>
          </a:r>
          <a:r>
            <a:rPr lang="en-GB" sz="1800" kern="1200" dirty="0" err="1"/>
            <a:t>ist</a:t>
          </a:r>
          <a:r>
            <a:rPr lang="en-GB" sz="1800" kern="1200" dirty="0"/>
            <a:t> </a:t>
          </a:r>
          <a:r>
            <a:rPr lang="en-GB" sz="1800" kern="1200" dirty="0" err="1"/>
            <a:t>jedoch</a:t>
          </a:r>
          <a:r>
            <a:rPr lang="en-GB" sz="1800" kern="1200" dirty="0"/>
            <a:t> </a:t>
          </a:r>
          <a:r>
            <a:rPr lang="en-GB" sz="1800" kern="1200" dirty="0" err="1"/>
            <a:t>nicht</a:t>
          </a:r>
          <a:r>
            <a:rPr lang="en-GB" sz="1800" kern="1200" dirty="0"/>
            <a:t> auf </a:t>
          </a:r>
          <a:r>
            <a:rPr lang="en-GB" sz="1800" kern="1200" dirty="0" err="1"/>
            <a:t>deren</a:t>
          </a:r>
          <a:r>
            <a:rPr lang="en-GB" sz="1800" kern="1200" dirty="0"/>
            <a:t> </a:t>
          </a:r>
          <a:r>
            <a:rPr lang="en-GB" sz="1800" kern="1200" dirty="0" err="1"/>
            <a:t>Anwendungsfälle</a:t>
          </a:r>
          <a:r>
            <a:rPr lang="en-GB" sz="1800" kern="1200" dirty="0"/>
            <a:t> </a:t>
          </a:r>
          <a:r>
            <a:rPr lang="en-GB" sz="1800" kern="1200" dirty="0" err="1"/>
            <a:t>beschränkt</a:t>
          </a:r>
          <a:r>
            <a:rPr lang="en-GB" sz="1800" kern="1200" dirty="0"/>
            <a:t>.</a:t>
          </a:r>
          <a:endParaRPr lang="en-US" sz="1800" kern="1200" dirty="0"/>
        </a:p>
      </dsp:txBody>
      <dsp:txXfrm rot="-5400000">
        <a:off x="3934018" y="167131"/>
        <a:ext cx="6947378" cy="858310"/>
      </dsp:txXfrm>
    </dsp:sp>
    <dsp:sp modelId="{D1369CD4-27B7-1448-8126-56A18898BFC5}">
      <dsp:nvSpPr>
        <dsp:cNvPr id="0" name=""/>
        <dsp:cNvSpPr/>
      </dsp:nvSpPr>
      <dsp:spPr>
        <a:xfrm>
          <a:off x="0" y="1801"/>
          <a:ext cx="3934018" cy="11889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Ein </a:t>
          </a:r>
          <a:r>
            <a:rPr lang="en-GB" sz="1400" b="1" kern="1200" dirty="0" err="1"/>
            <a:t>offenes</a:t>
          </a:r>
          <a:r>
            <a:rPr lang="en-GB" sz="1400" b="1" kern="1200" dirty="0"/>
            <a:t> Framework </a:t>
          </a:r>
          <a:r>
            <a:rPr lang="en-GB" sz="1400" kern="1200" dirty="0"/>
            <a:t>für den </a:t>
          </a:r>
          <a:r>
            <a:rPr lang="en-GB" sz="1400" kern="1200" dirty="0" err="1"/>
            <a:t>strukturierten</a:t>
          </a:r>
          <a:r>
            <a:rPr lang="en-GB" sz="1400" kern="1200" dirty="0"/>
            <a:t> </a:t>
          </a:r>
          <a:r>
            <a:rPr lang="en-GB" sz="1400" kern="1200" dirty="0" err="1"/>
            <a:t>Datenaustausch</a:t>
          </a:r>
          <a:r>
            <a:rPr lang="en-GB" sz="1400" kern="1200" dirty="0"/>
            <a:t> </a:t>
          </a:r>
          <a:r>
            <a:rPr lang="en-GB" sz="1400" kern="1200" dirty="0" err="1"/>
            <a:t>unter</a:t>
          </a:r>
          <a:r>
            <a:rPr lang="en-GB" sz="1400" kern="1200" dirty="0"/>
            <a:t> </a:t>
          </a:r>
          <a:r>
            <a:rPr lang="en-GB" sz="1400" kern="1200" dirty="0" err="1"/>
            <a:t>Verwendung</a:t>
          </a:r>
          <a:r>
            <a:rPr lang="en-GB" sz="1400" kern="1200" dirty="0"/>
            <a:t> von FHIR.</a:t>
          </a:r>
          <a:endParaRPr lang="en-US" sz="1400" kern="1200" dirty="0"/>
        </a:p>
      </dsp:txBody>
      <dsp:txXfrm>
        <a:off x="58041" y="59842"/>
        <a:ext cx="3817936" cy="1072886"/>
      </dsp:txXfrm>
    </dsp:sp>
    <dsp:sp modelId="{B6FBC717-DB2F-844B-A886-CF9F3DF8126C}">
      <dsp:nvSpPr>
        <dsp:cNvPr id="0" name=""/>
        <dsp:cNvSpPr/>
      </dsp:nvSpPr>
      <dsp:spPr>
        <a:xfrm rot="5400000">
          <a:off x="6955336" y="-1652202"/>
          <a:ext cx="951174" cy="6993810"/>
        </a:xfrm>
        <a:prstGeom prst="round2Same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 err="1"/>
            <a:t>Aktuell</a:t>
          </a:r>
          <a:r>
            <a:rPr lang="en-GB" sz="1800" kern="1200" dirty="0"/>
            <a:t> </a:t>
          </a:r>
          <a:r>
            <a:rPr lang="en-GB" sz="1800" kern="1200" dirty="0" err="1"/>
            <a:t>wird</a:t>
          </a:r>
          <a:r>
            <a:rPr lang="en-GB" sz="1800" kern="1200" dirty="0"/>
            <a:t> </a:t>
          </a:r>
          <a:r>
            <a:rPr lang="en-GB" sz="1800" kern="1200" dirty="0" err="1"/>
            <a:t>mit</a:t>
          </a:r>
          <a:r>
            <a:rPr lang="en-GB" sz="1800" kern="1200" dirty="0"/>
            <a:t> KIM </a:t>
          </a:r>
          <a:r>
            <a:rPr lang="en-GB" sz="1800" kern="1200" dirty="0" err="1"/>
            <a:t>Nachrichten</a:t>
          </a:r>
          <a:r>
            <a:rPr lang="en-GB" sz="1800" kern="1200" dirty="0"/>
            <a:t> </a:t>
          </a:r>
          <a:r>
            <a:rPr lang="en-GB" sz="1800" kern="1200" dirty="0" err="1"/>
            <a:t>spezifiziert</a:t>
          </a:r>
          <a:r>
            <a:rPr lang="en-GB" sz="1800" kern="1200" dirty="0"/>
            <a:t>, </a:t>
          </a:r>
          <a:r>
            <a:rPr lang="en-GB" sz="1800" kern="1200" dirty="0" err="1"/>
            <a:t>Inhalte</a:t>
          </a:r>
          <a:r>
            <a:rPr lang="en-GB" sz="1800" kern="1200" dirty="0"/>
            <a:t> </a:t>
          </a:r>
          <a:r>
            <a:rPr lang="en-GB" sz="1800" kern="1200" dirty="0" err="1"/>
            <a:t>können</a:t>
          </a:r>
          <a:r>
            <a:rPr lang="en-GB" sz="1800" kern="1200" dirty="0"/>
            <a:t> </a:t>
          </a:r>
          <a:r>
            <a:rPr lang="en-GB" sz="1800" kern="1200" dirty="0" err="1"/>
            <a:t>jedoch</a:t>
          </a:r>
          <a:r>
            <a:rPr lang="en-GB" sz="1800" kern="1200" dirty="0"/>
            <a:t> </a:t>
          </a:r>
          <a:r>
            <a:rPr lang="en-GB" sz="1800" kern="1200" dirty="0" err="1"/>
            <a:t>genauso</a:t>
          </a:r>
          <a:r>
            <a:rPr lang="en-GB" sz="1800" kern="1200" dirty="0"/>
            <a:t> </a:t>
          </a:r>
          <a:r>
            <a:rPr lang="en-GB" sz="1800" kern="1200" dirty="0" err="1"/>
            <a:t>über</a:t>
          </a:r>
          <a:r>
            <a:rPr lang="en-GB" sz="1800" kern="1200" dirty="0"/>
            <a:t> </a:t>
          </a:r>
          <a:r>
            <a:rPr lang="en-GB" sz="1800" kern="1200" dirty="0" err="1"/>
            <a:t>andere</a:t>
          </a:r>
          <a:r>
            <a:rPr lang="en-GB" sz="1800" kern="1200" dirty="0"/>
            <a:t> </a:t>
          </a:r>
          <a:r>
            <a:rPr lang="en-GB" sz="1800" kern="1200" dirty="0" err="1"/>
            <a:t>Kommunikationskanäle</a:t>
          </a:r>
          <a:r>
            <a:rPr lang="en-GB" sz="1800" kern="1200" dirty="0"/>
            <a:t> </a:t>
          </a:r>
          <a:r>
            <a:rPr lang="en-GB" sz="1800" kern="1200" dirty="0" err="1"/>
            <a:t>transportier</a:t>
          </a:r>
          <a:endParaRPr lang="en-US" sz="1800" kern="1200" dirty="0"/>
        </a:p>
      </dsp:txBody>
      <dsp:txXfrm rot="-5400000">
        <a:off x="3934018" y="1415548"/>
        <a:ext cx="6947378" cy="858310"/>
      </dsp:txXfrm>
    </dsp:sp>
    <dsp:sp modelId="{9F1C5995-B316-BE47-AECE-A6BC11BACFA3}">
      <dsp:nvSpPr>
        <dsp:cNvPr id="0" name=""/>
        <dsp:cNvSpPr/>
      </dsp:nvSpPr>
      <dsp:spPr>
        <a:xfrm>
          <a:off x="0" y="1250218"/>
          <a:ext cx="3934018" cy="1188968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Das ATF </a:t>
          </a:r>
          <a:r>
            <a:rPr lang="en-GB" sz="1400" kern="1200" dirty="0" err="1"/>
            <a:t>ist</a:t>
          </a:r>
          <a:r>
            <a:rPr lang="en-GB" sz="1400" kern="1200" dirty="0"/>
            <a:t> </a:t>
          </a:r>
          <a:r>
            <a:rPr lang="en-GB" sz="1400" b="1" kern="1200" dirty="0" err="1"/>
            <a:t>unabhängig</a:t>
          </a:r>
          <a:r>
            <a:rPr lang="en-GB" sz="1400" kern="1200" dirty="0"/>
            <a:t> </a:t>
          </a:r>
          <a:r>
            <a:rPr lang="en-GB" sz="1400" kern="1200" dirty="0" err="1"/>
            <a:t>vom</a:t>
          </a:r>
          <a:r>
            <a:rPr lang="en-GB" sz="1400" kern="1200" dirty="0"/>
            <a:t> </a:t>
          </a:r>
          <a:r>
            <a:rPr lang="en-GB" sz="1400" kern="1200" dirty="0" err="1"/>
            <a:t>Übertragungsmedium</a:t>
          </a:r>
          <a:r>
            <a:rPr lang="en-GB" sz="1400" kern="1200" dirty="0"/>
            <a:t>.</a:t>
          </a:r>
          <a:endParaRPr lang="en-US" sz="1400" kern="1200" dirty="0"/>
        </a:p>
      </dsp:txBody>
      <dsp:txXfrm>
        <a:off x="58041" y="1308259"/>
        <a:ext cx="3817936" cy="1072886"/>
      </dsp:txXfrm>
    </dsp:sp>
    <dsp:sp modelId="{8A3FFB71-5BA8-8841-9495-E5E4A8D60316}">
      <dsp:nvSpPr>
        <dsp:cNvPr id="0" name=""/>
        <dsp:cNvSpPr/>
      </dsp:nvSpPr>
      <dsp:spPr>
        <a:xfrm rot="5400000">
          <a:off x="6955336" y="-403785"/>
          <a:ext cx="951174" cy="6993810"/>
        </a:xfrm>
        <a:prstGeom prst="round2Same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Die </a:t>
          </a:r>
          <a:r>
            <a:rPr lang="en-GB" sz="1800" kern="1200" dirty="0" err="1"/>
            <a:t>Herausforderungen</a:t>
          </a:r>
          <a:r>
            <a:rPr lang="en-GB" sz="1800" kern="1200" dirty="0"/>
            <a:t> </a:t>
          </a:r>
          <a:r>
            <a:rPr lang="en-GB" sz="1800" kern="1200" dirty="0" err="1"/>
            <a:t>einer</a:t>
          </a:r>
          <a:r>
            <a:rPr lang="en-GB" sz="1800" kern="1200" dirty="0"/>
            <a:t> </a:t>
          </a:r>
          <a:r>
            <a:rPr lang="en-GB" sz="1800" kern="1200" dirty="0" err="1"/>
            <a:t>effizienten</a:t>
          </a:r>
          <a:r>
            <a:rPr lang="en-GB" sz="1800" kern="1200" dirty="0"/>
            <a:t> </a:t>
          </a:r>
          <a:r>
            <a:rPr lang="en-GB" sz="1800" kern="1200" dirty="0" err="1"/>
            <a:t>Kommunikation</a:t>
          </a:r>
          <a:r>
            <a:rPr lang="en-GB" sz="1800" kern="1200" dirty="0"/>
            <a:t> </a:t>
          </a:r>
          <a:r>
            <a:rPr lang="en-GB" sz="1800" kern="1200" dirty="0" err="1"/>
            <a:t>werden</a:t>
          </a:r>
          <a:r>
            <a:rPr lang="en-GB" sz="1800" kern="1200" dirty="0"/>
            <a:t> </a:t>
          </a:r>
          <a:r>
            <a:rPr lang="en-GB" sz="1800" kern="1200" dirty="0" err="1"/>
            <a:t>durch</a:t>
          </a:r>
          <a:r>
            <a:rPr lang="en-GB" sz="1800" kern="1200" dirty="0"/>
            <a:t> das Framework </a:t>
          </a:r>
          <a:r>
            <a:rPr lang="en-GB" sz="1800" kern="1200" dirty="0" err="1"/>
            <a:t>adressiert</a:t>
          </a:r>
          <a:r>
            <a:rPr lang="en-GB" sz="1800" kern="1200" dirty="0"/>
            <a:t>, </a:t>
          </a:r>
          <a:r>
            <a:rPr lang="en-GB" sz="1800" kern="1200" dirty="0" err="1"/>
            <a:t>wodurch</a:t>
          </a:r>
          <a:r>
            <a:rPr lang="en-GB" sz="1800" kern="1200" dirty="0"/>
            <a:t> </a:t>
          </a:r>
          <a:r>
            <a:rPr lang="en-GB" sz="1800" kern="1200" dirty="0" err="1"/>
            <a:t>sich</a:t>
          </a:r>
          <a:r>
            <a:rPr lang="en-GB" sz="1800" kern="1200" dirty="0"/>
            <a:t> der </a:t>
          </a:r>
          <a:r>
            <a:rPr lang="en-GB" sz="1800" kern="1200" dirty="0" err="1"/>
            <a:t>Leistungserbringer</a:t>
          </a:r>
          <a:r>
            <a:rPr lang="en-GB" sz="1800" kern="1200" dirty="0"/>
            <a:t> auf die </a:t>
          </a:r>
          <a:r>
            <a:rPr lang="en-GB" sz="1800" kern="1200" dirty="0" err="1"/>
            <a:t>inhaltliche</a:t>
          </a:r>
          <a:r>
            <a:rPr lang="en-GB" sz="1800" kern="1200" dirty="0"/>
            <a:t> Arbeit </a:t>
          </a:r>
          <a:r>
            <a:rPr lang="en-GB" sz="1800" kern="1200" dirty="0" err="1"/>
            <a:t>konzentrieren</a:t>
          </a:r>
          <a:r>
            <a:rPr lang="en-GB" sz="1800" kern="1200" dirty="0"/>
            <a:t> </a:t>
          </a:r>
          <a:r>
            <a:rPr lang="en-GB" sz="1800" kern="1200" dirty="0" err="1"/>
            <a:t>kann</a:t>
          </a:r>
          <a:r>
            <a:rPr lang="en-GB" sz="1800" kern="1200" dirty="0"/>
            <a:t>.</a:t>
          </a:r>
          <a:endParaRPr lang="en-US" sz="1800" kern="1200" dirty="0"/>
        </a:p>
      </dsp:txBody>
      <dsp:txXfrm rot="-5400000">
        <a:off x="3934018" y="2663965"/>
        <a:ext cx="6947378" cy="858310"/>
      </dsp:txXfrm>
    </dsp:sp>
    <dsp:sp modelId="{4D3E9138-DABA-CC44-BE51-D68F37528678}">
      <dsp:nvSpPr>
        <dsp:cNvPr id="0" name=""/>
        <dsp:cNvSpPr/>
      </dsp:nvSpPr>
      <dsp:spPr>
        <a:xfrm>
          <a:off x="0" y="2498635"/>
          <a:ext cx="3934018" cy="1188968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Es </a:t>
          </a:r>
          <a:r>
            <a:rPr lang="en-GB" sz="1400" kern="1200" dirty="0" err="1"/>
            <a:t>ermöglicht</a:t>
          </a:r>
          <a:r>
            <a:rPr lang="en-GB" sz="1400" kern="1200" dirty="0"/>
            <a:t> die </a:t>
          </a:r>
          <a:r>
            <a:rPr lang="en-GB" sz="1400" b="1" kern="1200" dirty="0" err="1"/>
            <a:t>Teilautomatisierung</a:t>
          </a:r>
          <a:r>
            <a:rPr lang="en-GB" sz="1400" kern="1200" dirty="0"/>
            <a:t> von </a:t>
          </a:r>
          <a:r>
            <a:rPr lang="en-GB" sz="1400" kern="1200" dirty="0" err="1"/>
            <a:t>nachrichtenbasierten</a:t>
          </a:r>
          <a:r>
            <a:rPr lang="en-GB" sz="1400" kern="1200" dirty="0"/>
            <a:t> </a:t>
          </a:r>
          <a:r>
            <a:rPr lang="en-GB" sz="1400" kern="1200" dirty="0" err="1"/>
            <a:t>Prozessen</a:t>
          </a:r>
          <a:r>
            <a:rPr lang="en-GB" sz="1400" kern="1200" dirty="0"/>
            <a:t>, </a:t>
          </a:r>
          <a:r>
            <a:rPr lang="en-GB" sz="1400" kern="1200" dirty="0" err="1"/>
            <a:t>bei</a:t>
          </a:r>
          <a:r>
            <a:rPr lang="en-GB" sz="1400" kern="1200" dirty="0"/>
            <a:t> </a:t>
          </a:r>
          <a:r>
            <a:rPr lang="en-GB" sz="1400" kern="1200" dirty="0" err="1"/>
            <a:t>denen</a:t>
          </a:r>
          <a:r>
            <a:rPr lang="en-GB" sz="1400" kern="1200" dirty="0"/>
            <a:t> </a:t>
          </a:r>
          <a:r>
            <a:rPr lang="en-GB" sz="1400" kern="1200" dirty="0" err="1"/>
            <a:t>Nachrichten</a:t>
          </a:r>
          <a:r>
            <a:rPr lang="en-GB" sz="1400" kern="1200" dirty="0"/>
            <a:t> </a:t>
          </a:r>
          <a:r>
            <a:rPr lang="en-GB" sz="1400" kern="1200" dirty="0" err="1"/>
            <a:t>automatisch</a:t>
          </a:r>
          <a:r>
            <a:rPr lang="en-GB" sz="1400" kern="1200" dirty="0"/>
            <a:t> </a:t>
          </a:r>
          <a:r>
            <a:rPr lang="en-GB" sz="1400" kern="1200" dirty="0" err="1"/>
            <a:t>verarbeitet</a:t>
          </a:r>
          <a:r>
            <a:rPr lang="en-GB" sz="1400" kern="1200" dirty="0"/>
            <a:t> </a:t>
          </a:r>
          <a:r>
            <a:rPr lang="en-GB" sz="1400" kern="1200" dirty="0" err="1"/>
            <a:t>werden</a:t>
          </a:r>
          <a:r>
            <a:rPr lang="en-GB" sz="1400" kern="1200" dirty="0"/>
            <a:t> </a:t>
          </a:r>
          <a:r>
            <a:rPr lang="en-GB" sz="1400" kern="1200" dirty="0" err="1"/>
            <a:t>können</a:t>
          </a:r>
          <a:r>
            <a:rPr lang="en-GB" sz="1400" kern="1200" dirty="0"/>
            <a:t>, </a:t>
          </a:r>
          <a:r>
            <a:rPr lang="en-GB" sz="1400" kern="1200" dirty="0" err="1"/>
            <a:t>ohne</a:t>
          </a:r>
          <a:r>
            <a:rPr lang="en-GB" sz="1400" kern="1200" dirty="0"/>
            <a:t> </a:t>
          </a:r>
          <a:r>
            <a:rPr lang="en-GB" sz="1400" kern="1200" dirty="0" err="1"/>
            <a:t>dass</a:t>
          </a:r>
          <a:r>
            <a:rPr lang="en-GB" sz="1400" kern="1200" dirty="0"/>
            <a:t> </a:t>
          </a:r>
          <a:r>
            <a:rPr lang="en-GB" sz="1400" kern="1200" dirty="0" err="1"/>
            <a:t>manuelle</a:t>
          </a:r>
          <a:r>
            <a:rPr lang="en-GB" sz="1400" kern="1200" dirty="0"/>
            <a:t> </a:t>
          </a:r>
          <a:r>
            <a:rPr lang="en-GB" sz="1400" kern="1200" dirty="0" err="1"/>
            <a:t>Eingriffe</a:t>
          </a:r>
          <a:r>
            <a:rPr lang="en-GB" sz="1400" kern="1200" dirty="0"/>
            <a:t> </a:t>
          </a:r>
          <a:r>
            <a:rPr lang="en-GB" sz="1400" kern="1200" dirty="0" err="1"/>
            <a:t>notwendig</a:t>
          </a:r>
          <a:r>
            <a:rPr lang="en-GB" sz="1400" kern="1200" dirty="0"/>
            <a:t> </a:t>
          </a:r>
          <a:r>
            <a:rPr lang="en-GB" sz="1400" kern="1200" dirty="0" err="1"/>
            <a:t>sind</a:t>
          </a:r>
          <a:r>
            <a:rPr lang="en-GB" sz="1400" kern="1200" dirty="0"/>
            <a:t>.</a:t>
          </a:r>
          <a:endParaRPr lang="en-US" sz="1400" kern="1200" dirty="0"/>
        </a:p>
      </dsp:txBody>
      <dsp:txXfrm>
        <a:off x="58041" y="2556676"/>
        <a:ext cx="3817936" cy="1072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A61B6-10C6-034C-9721-5EDF2EA65F89}">
      <dsp:nvSpPr>
        <dsp:cNvPr id="0" name=""/>
        <dsp:cNvSpPr/>
      </dsp:nvSpPr>
      <dsp:spPr>
        <a:xfrm>
          <a:off x="25" y="99391"/>
          <a:ext cx="2483708" cy="316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 err="1"/>
            <a:t>Zentrale</a:t>
          </a:r>
          <a:r>
            <a:rPr lang="en-GB" sz="1100" b="1" kern="1200" dirty="0"/>
            <a:t> </a:t>
          </a:r>
          <a:r>
            <a:rPr lang="en-GB" sz="1100" b="1" kern="1200" dirty="0" err="1"/>
            <a:t>Kommunikation</a:t>
          </a:r>
          <a:endParaRPr lang="en-US" sz="1100" kern="1200" dirty="0"/>
        </a:p>
      </dsp:txBody>
      <dsp:txXfrm>
        <a:off x="25" y="99391"/>
        <a:ext cx="2483708" cy="316800"/>
      </dsp:txXfrm>
    </dsp:sp>
    <dsp:sp modelId="{7900227B-401B-B64A-B1C2-BB6E2B19D2F7}">
      <dsp:nvSpPr>
        <dsp:cNvPr id="0" name=""/>
        <dsp:cNvSpPr/>
      </dsp:nvSpPr>
      <dsp:spPr>
        <a:xfrm>
          <a:off x="25" y="416191"/>
          <a:ext cx="2483708" cy="30195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Steuerung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Eine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Instanz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überwacht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den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Informationsaustausch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  <a:endParaRPr lang="en-US" sz="1100" kern="1200" dirty="0">
            <a:latin typeface="Aptos" panose="0211000402020202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Hoheitliche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Aufgaben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Wird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bei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Aufgaben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wie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Rezeptausstellung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oder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Verwaltung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der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Patientenakte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eingesetzt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Statusmodell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Ein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festgelegtes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Modell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zur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Statusüberwachung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muss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eingehalten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werden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Gemeinsamer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Vorgang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Mehrere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Teilnehmer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benötigen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Einsicht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in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denselben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Prozess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Patientenakte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Echtzeit-Anforderungen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: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Oft in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Prozessen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eingesetzt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, die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schnelle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direkte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Rückmeldung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erfordern</a:t>
          </a:r>
          <a:r>
            <a:rPr lang="en-GB" sz="1100" kern="1200" dirty="0"/>
            <a:t>.</a:t>
          </a:r>
        </a:p>
      </dsp:txBody>
      <dsp:txXfrm>
        <a:off x="25" y="416191"/>
        <a:ext cx="2483708" cy="3019500"/>
      </dsp:txXfrm>
    </dsp:sp>
    <dsp:sp modelId="{DBCA919B-40AC-8047-99DF-F52B2D2ED472}">
      <dsp:nvSpPr>
        <dsp:cNvPr id="0" name=""/>
        <dsp:cNvSpPr/>
      </dsp:nvSpPr>
      <dsp:spPr>
        <a:xfrm>
          <a:off x="2831454" y="99391"/>
          <a:ext cx="2483708" cy="316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Dezentrale Kommunikation</a:t>
          </a:r>
        </a:p>
      </dsp:txBody>
      <dsp:txXfrm>
        <a:off x="2831454" y="99391"/>
        <a:ext cx="2483708" cy="316800"/>
      </dsp:txXfrm>
    </dsp:sp>
    <dsp:sp modelId="{99DB350E-C9B1-3A43-A8EE-5541B094EAE7}">
      <dsp:nvSpPr>
        <dsp:cNvPr id="0" name=""/>
        <dsp:cNvSpPr/>
      </dsp:nvSpPr>
      <dsp:spPr>
        <a:xfrm>
          <a:off x="2831454" y="416191"/>
          <a:ext cx="2483708" cy="30195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Verteilte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Systeme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Direkter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Informationsaustausch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zwischen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Teilnehmern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Arztpraxen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,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Apotheken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).</a:t>
          </a:r>
          <a:endParaRPr lang="en-US" sz="1100" kern="1200" dirty="0">
            <a:latin typeface="Aptos" panose="0211000402020202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Anfrage-Antwort-Prozesse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als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Anfragen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mit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späteren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Antworten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Laborbefunde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Asynchrone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Kommunikation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Nachrichten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werden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nicht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in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Echtzeit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verarbeitet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Sicherheit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Verschlüsselung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schützt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den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dezentralen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Datenaustausch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Flexibilität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Skalierbarkeit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Einfach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erweiterbar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,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keine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Instanz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erforderlich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</a:p>
      </dsp:txBody>
      <dsp:txXfrm>
        <a:off x="2831454" y="416191"/>
        <a:ext cx="2483708" cy="3019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A03B9-C40D-AA42-B0EA-E1BCF0E24AB8}">
      <dsp:nvSpPr>
        <dsp:cNvPr id="0" name=""/>
        <dsp:cNvSpPr/>
      </dsp:nvSpPr>
      <dsp:spPr>
        <a:xfrm>
          <a:off x="0" y="3291729"/>
          <a:ext cx="1666708" cy="21597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9568" rIns="118536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400" kern="1200" dirty="0"/>
            <a:t>Outlook: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 dirty="0" err="1"/>
            <a:t>Automatisierter</a:t>
          </a:r>
          <a:r>
            <a:rPr lang="en-GB" sz="1400" b="1" kern="1200" dirty="0"/>
            <a:t> Use Case-</a:t>
          </a:r>
          <a:r>
            <a:rPr lang="en-GB" sz="1400" b="1" kern="1200" dirty="0" err="1"/>
            <a:t>Abgleich</a:t>
          </a:r>
          <a:endParaRPr lang="en-US" sz="1400" kern="1200" dirty="0"/>
        </a:p>
      </dsp:txBody>
      <dsp:txXfrm>
        <a:off x="0" y="3291729"/>
        <a:ext cx="1666708" cy="2159731"/>
      </dsp:txXfrm>
    </dsp:sp>
    <dsp:sp modelId="{A11EA9D0-BFB9-B74F-9BE1-91F67B6C7E68}">
      <dsp:nvSpPr>
        <dsp:cNvPr id="0" name=""/>
        <dsp:cNvSpPr/>
      </dsp:nvSpPr>
      <dsp:spPr>
        <a:xfrm>
          <a:off x="1666708" y="3291729"/>
          <a:ext cx="5000124" cy="21597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6" tIns="152400" rIns="10142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Capability-</a:t>
          </a:r>
          <a:r>
            <a:rPr lang="en-GB" sz="1200" b="1" kern="1200" dirty="0" err="1"/>
            <a:t>Nachrichten</a:t>
          </a:r>
          <a:r>
            <a:rPr lang="en-GB" sz="1200" kern="1200" dirty="0"/>
            <a:t> </a:t>
          </a:r>
          <a:r>
            <a:rPr lang="en-GB" sz="1200" kern="1200" dirty="0" err="1"/>
            <a:t>zur</a:t>
          </a:r>
          <a:r>
            <a:rPr lang="en-GB" sz="1200" kern="1200" dirty="0"/>
            <a:t> machine-to-</a:t>
          </a:r>
          <a:r>
            <a:rPr lang="en-GB" sz="1200" kern="1200" dirty="0" err="1"/>
            <a:t>maschine</a:t>
          </a:r>
          <a:r>
            <a:rPr lang="en-GB" sz="1200" kern="1200" dirty="0"/>
            <a:t> </a:t>
          </a:r>
          <a:r>
            <a:rPr lang="en-GB" sz="1200" kern="1200" dirty="0" err="1"/>
            <a:t>Aushandlung</a:t>
          </a:r>
          <a:r>
            <a:rPr lang="en-GB" sz="1200" kern="1200" dirty="0"/>
            <a:t> </a:t>
          </a:r>
          <a:r>
            <a:rPr lang="en-GB" sz="1200" kern="1200" dirty="0" err="1"/>
            <a:t>unterstützter</a:t>
          </a:r>
          <a:r>
            <a:rPr lang="en-GB" sz="1200" kern="1200" dirty="0"/>
            <a:t> Use Cases </a:t>
          </a:r>
          <a:r>
            <a:rPr lang="en-GB" sz="1200" kern="1200" dirty="0" err="1"/>
            <a:t>zwischen</a:t>
          </a:r>
          <a:r>
            <a:rPr lang="en-GB" sz="1200" kern="1200" dirty="0"/>
            <a:t> Sender und </a:t>
          </a:r>
          <a:r>
            <a:rPr lang="en-GB" sz="1200" kern="1200" dirty="0" err="1"/>
            <a:t>Empfänger</a:t>
          </a:r>
          <a:endParaRPr lang="en-US" sz="1200" kern="1200" dirty="0"/>
        </a:p>
      </dsp:txBody>
      <dsp:txXfrm>
        <a:off x="1666708" y="3291729"/>
        <a:ext cx="5000124" cy="2159731"/>
      </dsp:txXfrm>
    </dsp:sp>
    <dsp:sp modelId="{E4EE32AA-45A6-174A-AAF8-6385D6C76A0C}">
      <dsp:nvSpPr>
        <dsp:cNvPr id="0" name=""/>
        <dsp:cNvSpPr/>
      </dsp:nvSpPr>
      <dsp:spPr>
        <a:xfrm rot="10800000">
          <a:off x="0" y="2459"/>
          <a:ext cx="1666708" cy="332166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99568" rIns="118536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1400" kern="1200"/>
            <a:t>Stufe 1: </a:t>
          </a:r>
          <a:r>
            <a:rPr lang="en-GB" sz="1400" b="1" i="0" kern="1200"/>
            <a:t>Standardisierung und Zuverlässigkeit</a:t>
          </a:r>
          <a:endParaRPr lang="en-US" sz="1400" kern="1200"/>
        </a:p>
      </dsp:txBody>
      <dsp:txXfrm rot="-10800000">
        <a:off x="0" y="2459"/>
        <a:ext cx="1666708" cy="2159083"/>
      </dsp:txXfrm>
    </dsp:sp>
    <dsp:sp modelId="{B4A6F4E8-AF54-1948-9D21-761ED2593023}">
      <dsp:nvSpPr>
        <dsp:cNvPr id="0" name=""/>
        <dsp:cNvSpPr/>
      </dsp:nvSpPr>
      <dsp:spPr>
        <a:xfrm>
          <a:off x="1648557" y="2459"/>
          <a:ext cx="5000124" cy="215908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6" tIns="152400" rIns="101426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 err="1"/>
            <a:t>Standardisierung</a:t>
          </a:r>
          <a:r>
            <a:rPr lang="en-GB" sz="1200" b="1" kern="1200" dirty="0"/>
            <a:t> und </a:t>
          </a:r>
          <a:r>
            <a:rPr lang="en-GB" sz="1200" b="1" kern="1200" dirty="0" err="1"/>
            <a:t>Klarheit</a:t>
          </a:r>
          <a:r>
            <a:rPr lang="en-GB" sz="1200" b="1" kern="1200" dirty="0"/>
            <a:t>: </a:t>
          </a:r>
          <a:r>
            <a:rPr lang="en-GB" sz="1200" kern="1200" dirty="0" err="1"/>
            <a:t>Klare</a:t>
          </a:r>
          <a:r>
            <a:rPr lang="en-GB" sz="1200" kern="1200" dirty="0"/>
            <a:t> </a:t>
          </a:r>
          <a:r>
            <a:rPr lang="en-GB" sz="1200" b="1" kern="1200" dirty="0"/>
            <a:t>Use-Case-Definition</a:t>
          </a:r>
          <a:r>
            <a:rPr lang="en-GB" sz="1200" kern="1200" dirty="0"/>
            <a:t> </a:t>
          </a:r>
          <a:r>
            <a:rPr lang="en-GB" sz="1200" kern="1200" dirty="0" err="1"/>
            <a:t>über</a:t>
          </a:r>
          <a:r>
            <a:rPr lang="en-GB" sz="1200" kern="1200" dirty="0"/>
            <a:t> das </a:t>
          </a:r>
          <a:r>
            <a:rPr lang="en-GB" sz="1200" kern="1200" dirty="0" err="1"/>
            <a:t>Codesystem</a:t>
          </a:r>
          <a:r>
            <a:rPr lang="en-GB" sz="1200" kern="1200" dirty="0"/>
            <a:t> des </a:t>
          </a:r>
          <a:r>
            <a:rPr lang="en-GB" sz="1200" kern="1200" dirty="0" err="1"/>
            <a:t>Anwendungsfalls</a:t>
          </a:r>
          <a:r>
            <a:rPr lang="en-GB" sz="1200" kern="1200" dirty="0"/>
            <a:t> und der </a:t>
          </a:r>
          <a:r>
            <a:rPr lang="en-GB" sz="1200" kern="1200" dirty="0" err="1"/>
            <a:t>Nachricht</a:t>
          </a:r>
          <a:r>
            <a:rPr lang="en-GB" sz="1200" kern="1200" dirty="0"/>
            <a:t> </a:t>
          </a:r>
          <a:r>
            <a:rPr lang="en-GB" sz="1200" kern="1200" dirty="0" err="1"/>
            <a:t>im</a:t>
          </a:r>
          <a:r>
            <a:rPr lang="en-GB" sz="1200" kern="1200" dirty="0"/>
            <a:t> </a:t>
          </a:r>
          <a:r>
            <a:rPr lang="en-GB" sz="1200" kern="1200" dirty="0" err="1"/>
            <a:t>Anwendungsfall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 err="1"/>
            <a:t>Nachvollziehbarkeit</a:t>
          </a:r>
          <a:r>
            <a:rPr lang="en-GB" sz="1200" b="1" kern="1200" dirty="0"/>
            <a:t> und </a:t>
          </a:r>
          <a:r>
            <a:rPr lang="en-GB" sz="1200" b="1" kern="1200" dirty="0" err="1"/>
            <a:t>Verantwortlichkeit</a:t>
          </a:r>
          <a:r>
            <a:rPr lang="en-GB" sz="1200" b="1" kern="1200" dirty="0"/>
            <a:t>: </a:t>
          </a:r>
          <a:r>
            <a:rPr lang="en-GB" sz="1200" kern="1200" dirty="0" err="1"/>
            <a:t>Eindeutige</a:t>
          </a:r>
          <a:r>
            <a:rPr lang="en-GB" sz="1200" kern="1200" dirty="0"/>
            <a:t> </a:t>
          </a:r>
          <a:r>
            <a:rPr lang="en-GB" sz="1200" b="0" kern="1200" dirty="0" err="1"/>
            <a:t>Benennung</a:t>
          </a:r>
          <a:r>
            <a:rPr lang="en-GB" sz="1200" b="0" kern="1200" dirty="0"/>
            <a:t> des </a:t>
          </a:r>
          <a:r>
            <a:rPr lang="en-GB" sz="1200" b="1" kern="1200" dirty="0" err="1"/>
            <a:t>Absenders</a:t>
          </a:r>
          <a:r>
            <a:rPr lang="en-GB" sz="1200" b="1" kern="1200" dirty="0"/>
            <a:t> </a:t>
          </a:r>
          <a:r>
            <a:rPr lang="en-GB" sz="1200" kern="1200" dirty="0"/>
            <a:t>und des </a:t>
          </a:r>
          <a:r>
            <a:rPr lang="en-GB" sz="1200" b="1" kern="1200" dirty="0" err="1"/>
            <a:t>implementierenden</a:t>
          </a:r>
          <a:r>
            <a:rPr lang="en-GB" sz="1200" b="1" kern="1200" dirty="0"/>
            <a:t> Systems</a:t>
          </a:r>
          <a:endParaRPr lang="en-US" sz="1200" b="1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 err="1"/>
            <a:t>Sicherheit</a:t>
          </a:r>
          <a:r>
            <a:rPr lang="en-GB" sz="1200" b="1" kern="1200" dirty="0"/>
            <a:t> und </a:t>
          </a:r>
          <a:r>
            <a:rPr lang="en-GB" sz="1200" b="1" kern="1200" dirty="0" err="1"/>
            <a:t>Effizienz</a:t>
          </a:r>
          <a:r>
            <a:rPr lang="en-GB" sz="1200" b="1" kern="1200" dirty="0"/>
            <a:t>: </a:t>
          </a:r>
          <a:r>
            <a:rPr lang="en-GB" sz="1200" b="1" kern="1200" dirty="0" err="1"/>
            <a:t>Empfangsbestätigung</a:t>
          </a:r>
          <a:r>
            <a:rPr lang="en-GB" sz="1200" kern="1200" dirty="0"/>
            <a:t> </a:t>
          </a:r>
          <a:r>
            <a:rPr lang="en-GB" sz="1200" kern="1200" dirty="0" err="1"/>
            <a:t>mit</a:t>
          </a:r>
          <a:r>
            <a:rPr lang="en-GB" sz="1200" kern="1200" dirty="0"/>
            <a:t> </a:t>
          </a:r>
          <a:r>
            <a:rPr lang="en-GB" sz="1200" kern="1200" dirty="0" err="1"/>
            <a:t>Ergebnis</a:t>
          </a:r>
          <a:r>
            <a:rPr lang="en-GB" sz="1200" kern="1200" dirty="0"/>
            <a:t> der </a:t>
          </a:r>
          <a:r>
            <a:rPr lang="en-GB" sz="1200" kern="1200" dirty="0" err="1"/>
            <a:t>Verarbeitung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 err="1"/>
            <a:t>Fehlertoleranz</a:t>
          </a:r>
          <a:r>
            <a:rPr lang="en-GB" sz="1200" b="1" kern="1200" dirty="0"/>
            <a:t>: </a:t>
          </a:r>
          <a:r>
            <a:rPr lang="en-GB" sz="1200" kern="1200" dirty="0"/>
            <a:t>Definition von </a:t>
          </a:r>
          <a:r>
            <a:rPr lang="en-GB" sz="1200" b="1" kern="1200" dirty="0"/>
            <a:t>XSLT-Stylesheets</a:t>
          </a:r>
          <a:r>
            <a:rPr lang="en-GB" sz="1200" kern="1200" dirty="0"/>
            <a:t> </a:t>
          </a:r>
          <a:r>
            <a:rPr lang="en-GB" sz="1200" kern="1200" dirty="0" err="1"/>
            <a:t>als</a:t>
          </a:r>
          <a:r>
            <a:rPr lang="en-GB" sz="1200" kern="1200" dirty="0"/>
            <a:t> Fallback-</a:t>
          </a:r>
          <a:r>
            <a:rPr lang="en-GB" sz="1200" kern="1200" dirty="0" err="1"/>
            <a:t>Szenario</a:t>
          </a:r>
          <a:endParaRPr lang="en-US" sz="1200" kern="1200" dirty="0"/>
        </a:p>
      </dsp:txBody>
      <dsp:txXfrm>
        <a:off x="1648557" y="2459"/>
        <a:ext cx="5000124" cy="2159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C5F14-E7DF-E54F-8CE0-AEBC5D453C83}" type="datetimeFigureOut">
              <a:rPr lang="en-DE" smtClean="0"/>
              <a:t>09.10.24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6221C-A658-C048-95E2-B88BB7DDC8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023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011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099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294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049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006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79E3-9EA0-7177-451C-E558F1EC0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0FBBC-0CC1-030E-22BB-CA9513BE0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166C-B03E-6BEE-D48D-9ABB7D98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C072E-050D-254A-A9B9-9AE3ED5C7D4D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774EA-479D-71E1-7CC0-3AF1CF54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F8853-1509-F466-B1E2-2B719044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979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1156-E9F1-77B1-25DD-8F155F55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38EE5-07CE-0FDE-9BA6-148DA5C1B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CC8ED-7792-E5A9-F449-76B5C99AE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4F9470-8E27-2A43-916B-3604B4E30C2D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BC90B-D81E-415D-E5DB-946FE656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A838-CAC9-AC5F-62BD-3D49242C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370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032C32-4880-BC2B-C7B4-66B85B98F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82038-918E-9474-7005-CE410B289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35EC9-727C-5BCA-6883-6C5C876F5D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8FAB6-07F0-D543-B439-ED4291C4756B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EEDE4-7432-D71E-3343-2B06426C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BD61-3A2C-C181-5214-3F4325B7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611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9D0B-44F3-B0A5-0A41-F75C5C60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4C45-406D-AFC4-14A5-13D97E9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515E58EF-08AE-F94C-6E50-271E2E9DBE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45133"/>
            <a:ext cx="801762" cy="213330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47F379ED-1AFC-E8E6-F8D0-EB9B18ECC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2091" y="6461798"/>
            <a:ext cx="686365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fld id="{E1568B4F-826D-3649-9001-AE6FC486C973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13940A9-4739-8016-08E2-1BC2ABE35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98662" y="6463629"/>
            <a:ext cx="6480000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Einführung in das App-Transport-Framework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0810D197-CB70-8E97-83A8-D04BF43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6550" y="6493730"/>
            <a:ext cx="686174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fld id="{4E94CFA2-DDEE-4F46-AAD3-48DE685EA11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714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FA5-BB78-4938-9FA9-6A2213F2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7F750-02AC-608A-B5EB-9839470F2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F2AC-7406-DE4C-10E1-3BF7481A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31433F-D609-EA4F-B8A7-2CD1B4C6D2B1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7A421-2253-8818-E93F-B330A5DF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06910-6D86-DD11-0EB8-775D6F57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999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6B5F-41FB-9F59-BFB0-A7982A6B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C658-C338-816E-F2D8-7535983AF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B2249-BCFB-F633-94EC-161D51965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BF774-9D6A-2589-F596-8909082CC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F11F24-2F80-9347-99AB-0E128573E327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D8080-E5C4-B3D8-8DC1-3E40FEED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FFCFD-2C5C-28EC-F3B5-D0F47C6E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508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8A2C-F8FF-C22B-1A34-362E1FCE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352B7-B623-4AF4-70A9-BE63CBDAA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291D0-D6F4-853C-4212-83A41EA10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6E64A-9A63-988F-A336-4B44FE120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708FC-73CE-409A-5C67-A480048E3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1C428-440B-ACAD-753B-4531CEA8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F75A1-5445-1B48-ABB4-8BFC1E140F72}" type="datetime1">
              <a:rPr lang="de-DE" smtClean="0"/>
              <a:t>09.10.24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9AA6B-8DA0-9219-E9FB-C405947EC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7BFD6-EBCA-5153-F88D-2B9306CA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078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DBB8-D09D-668B-F44D-71941AB0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72AA91-D0C0-975F-7A9E-E780D115D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F0784-BDA1-CF40-A1E3-78D22C1EF4EF}" type="datetime1">
              <a:rPr lang="de-DE" smtClean="0"/>
              <a:t>09.10.24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2953E-F7A5-B22C-F202-3F623E12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3FCE4-D7D9-3B42-7729-CFF39D0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926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F7F0A-3CF0-7E27-EE2D-EB459002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909479-72F7-BF42-A9A0-CF1BB7AD9BC6}" type="datetime1">
              <a:rPr lang="de-DE" smtClean="0"/>
              <a:t>09.10.24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BBAA4-C938-DFBF-E62E-0A8A622E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26920-0511-95B1-573E-1BF23F0F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713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0E12-D30B-C151-E243-4EAC2227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A423E-BDCD-3137-E7FD-D91F2684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6CE24-5BD0-8FE2-07AE-8C3DF738D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50FCC-0DBD-878E-F555-9E3342D4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3DA4C5-D398-9648-A0E8-4865C3C2823F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D4D16-99A5-6F29-6DBF-A92ED978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68ACB-0283-F6FD-91E4-D96A74BF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9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EDEE-6DCD-55F3-451D-9F09348B7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8C7C2-7665-4113-5C5F-6D5E7F19E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C3C59-CB93-1E8C-102E-AC5788918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35CAC-AD01-2514-2063-A901A8AA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0A974B-2601-844D-9143-CC13504698FC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6B644-7F86-0244-182C-9A3F5D8F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6F585-3378-F7EC-8CA5-712DE387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744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0A5DB-0188-11D1-EE47-89FB1B41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19870-1CD8-27A9-6988-95012AFA9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94FE97D5-90EA-E0D8-386F-2D5C47F3276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45133"/>
            <a:ext cx="801762" cy="213330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6BD5169-FFA8-9844-2DFB-5257C81F2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2091" y="6461798"/>
            <a:ext cx="686365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bg1"/>
                </a:solidFill>
              </a:defRPr>
            </a:lvl1pPr>
          </a:lstStyle>
          <a:p>
            <a:fld id="{E1568B4F-826D-3649-9001-AE6FC486C973}" type="datetime1">
              <a:rPr lang="de-DE" smtClean="0"/>
              <a:pPr/>
              <a:t>09.10.24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FF2A77F-0367-1CD1-6227-E65BFB507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98662" y="6463629"/>
            <a:ext cx="6480000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80032AC-AB6C-2C32-ABB9-59F93A677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6550" y="6493730"/>
            <a:ext cx="686174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lnSpc>
                <a:spcPct val="100000"/>
              </a:lnSpc>
              <a:defRPr sz="900">
                <a:solidFill>
                  <a:schemeClr val="bg1"/>
                </a:solidFill>
              </a:defRPr>
            </a:lvl1pPr>
          </a:lstStyle>
          <a:p>
            <a:fld id="{4E94CFA2-DDEE-4F46-AAD3-48DE685EA11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43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app-transport-framewor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hyperlink" Target="https://github.com/gematik/api-app-transport-framework/tree/main/src/poc" TargetMode="External"/><Relationship Id="rId4" Type="http://schemas.openxmlformats.org/officeDocument/2006/relationships/hyperlink" Target="https://simplifier.net/guide/atf-implementation-guide?version=curren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w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w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19C78-B821-1672-13AA-3718EACF6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5200" dirty="0"/>
              <a:t>App-Transport-Framework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38AF8-447E-70FA-9FE4-E65C74EC1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dirty="0"/>
              <a:t>Eine Einführung in das ATF</a:t>
            </a:r>
          </a:p>
        </p:txBody>
      </p:sp>
      <p:pic>
        <p:nvPicPr>
          <p:cNvPr id="3074" name="Picture 2" descr="ATF Logo">
            <a:extLst>
              <a:ext uri="{FF2B5EF4-FFF2-40B4-BE49-F238E27FC236}">
                <a16:creationId xmlns:a16="http://schemas.microsoft.com/office/drawing/2014/main" id="{4C898CA3-FCC4-0D82-A8A2-E54A54D7A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17">
            <a:extLst>
              <a:ext uri="{FF2B5EF4-FFF2-40B4-BE49-F238E27FC236}">
                <a16:creationId xmlns:a16="http://schemas.microsoft.com/office/drawing/2014/main" id="{DCDAE67D-8DCB-F328-0B61-B8D2256CF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89" y="178726"/>
            <a:ext cx="3236361" cy="121537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DBD06-9DE7-BCE9-7816-0C47590C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4BA6-49E9-A84C-B778-E6EED982E824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7F82-2F9F-87AF-6CC0-8FF08EC6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C227F-76EF-365E-664D-0056328F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71B65-6FFC-0141-9D18-0E2C0FA90488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38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TF Logo">
            <a:extLst>
              <a:ext uri="{FF2B5EF4-FFF2-40B4-BE49-F238E27FC236}">
                <a16:creationId xmlns:a16="http://schemas.microsoft.com/office/drawing/2014/main" id="{DD7C776C-C1BB-126D-62FA-1ED24049C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1" b="2021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E55B3-920E-86D5-8A9C-C5012824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 i="0">
                <a:effectLst/>
                <a:latin typeface="Roboto" panose="02000000000000000000" pitchFamily="2" charset="0"/>
              </a:rPr>
              <a:t>Wo erfahre ich mehr über das ATF?</a:t>
            </a:r>
            <a:endParaRPr lang="en-D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29FF-4CB0-8FC4-8167-F889CA1AB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fontAlgn="base"/>
            <a:r>
              <a:rPr lang="en-GB" sz="1400" b="0" i="0" dirty="0">
                <a:effectLst/>
                <a:latin typeface="inherit"/>
              </a:rPr>
              <a:t>Das </a:t>
            </a:r>
            <a:r>
              <a:rPr lang="en-GB" sz="1400" b="1" i="0" dirty="0">
                <a:effectLst/>
                <a:latin typeface="inherit"/>
              </a:rPr>
              <a:t>App-Transport-Framework (ATF)</a:t>
            </a:r>
            <a:r>
              <a:rPr lang="en-GB" sz="1400" b="0" i="0" dirty="0">
                <a:effectLst/>
                <a:latin typeface="inherit"/>
              </a:rPr>
              <a:t> </a:t>
            </a:r>
            <a:r>
              <a:rPr lang="en-GB" sz="1400" b="0" i="0" dirty="0" err="1">
                <a:effectLst/>
                <a:latin typeface="inherit"/>
              </a:rPr>
              <a:t>ist</a:t>
            </a:r>
            <a:r>
              <a:rPr lang="en-GB" sz="1400" b="0" i="0" dirty="0">
                <a:effectLst/>
                <a:latin typeface="inherit"/>
              </a:rPr>
              <a:t> </a:t>
            </a:r>
            <a:r>
              <a:rPr lang="en-GB" sz="1400" b="0" i="0" dirty="0" err="1">
                <a:effectLst/>
                <a:latin typeface="inherit"/>
              </a:rPr>
              <a:t>wie</a:t>
            </a:r>
            <a:r>
              <a:rPr lang="en-GB" sz="1400" b="0" i="0" dirty="0">
                <a:effectLst/>
                <a:latin typeface="inherit"/>
              </a:rPr>
              <a:t> </a:t>
            </a:r>
            <a:r>
              <a:rPr lang="en-GB" sz="1400" b="0" i="0" dirty="0" err="1">
                <a:effectLst/>
                <a:latin typeface="inherit"/>
              </a:rPr>
              <a:t>folgt</a:t>
            </a:r>
            <a:r>
              <a:rPr lang="en-GB" sz="1400" b="0" i="0" dirty="0">
                <a:effectLst/>
                <a:latin typeface="inherit"/>
              </a:rPr>
              <a:t> </a:t>
            </a:r>
            <a:r>
              <a:rPr lang="en-GB" sz="1400" b="0" i="0" dirty="0" err="1">
                <a:effectLst/>
                <a:latin typeface="inherit"/>
              </a:rPr>
              <a:t>dokumentiert</a:t>
            </a:r>
            <a:r>
              <a:rPr lang="en-GB" sz="1400" b="0" i="0" dirty="0">
                <a:effectLst/>
                <a:latin typeface="inherit"/>
              </a:rPr>
              <a:t>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1400" b="0" i="0" u="sng" dirty="0">
                <a:effectLst/>
                <a:latin typeface="Work Sans" panose="020F0502020204030204" pitchFamily="34" charset="0"/>
                <a:hlinkClick r:id="rId3"/>
              </a:rPr>
              <a:t>Simplifier Projekt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: Der Ort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zur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Begutachtung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der FHIR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Ressourcen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und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Pakete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1400" b="0" i="0" u="sng" dirty="0">
                <a:effectLst/>
                <a:latin typeface="Work Sans" panose="020F0502020204030204" pitchFamily="34" charset="0"/>
                <a:hlinkClick r:id="rId4"/>
              </a:rPr>
              <a:t>Implementation Guide (IG)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: Die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detaillierte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Beschreibung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für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Implementierer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und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Spezifizierer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, die auf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dem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ATF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aufbauen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wollen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1400" b="0" i="0" u="sng" dirty="0">
                <a:effectLst/>
                <a:latin typeface="Work Sans" panose="020F0502020204030204" pitchFamily="34" charset="0"/>
                <a:hlinkClick r:id="rId5"/>
              </a:rPr>
              <a:t>Proof of Concept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: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Beispielimplementierung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einer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ATF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Bibliothek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in Python,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welche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in den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Beispielimplmentierungen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den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Anwenungsfällen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des ServiceRequest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verwendet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wird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864F5-CEDE-8469-6949-6BB3D1CCDD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8E51C91-63AA-4849-A098-ACCBCEF42652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7DFF0-0B58-7092-C8B0-055D64DEB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88FA2-DD3F-6F22-A558-EAEF5784D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10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24">
            <a:extLst>
              <a:ext uri="{FF2B5EF4-FFF2-40B4-BE49-F238E27FC236}">
                <a16:creationId xmlns:a16="http://schemas.microsoft.com/office/drawing/2014/main" id="{28BE7901-0EC5-EDB3-5E60-D1E8237674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icrophone in a room&#10;&#10;Description automatically generated">
            <a:extLst>
              <a:ext uri="{FF2B5EF4-FFF2-40B4-BE49-F238E27FC236}">
                <a16:creationId xmlns:a16="http://schemas.microsoft.com/office/drawing/2014/main" id="{17469BCD-4E21-100E-E9D1-56BCDE37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2FA87-3AE9-00AE-119E-E9FACF9D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3400" b="1" i="0">
                <a:effectLst/>
                <a:latin typeface="Roboto" panose="02000000000000000000" pitchFamily="2" charset="0"/>
              </a:rPr>
              <a:t>Vielen Dank für Ihre Aufmerksamkeit!</a:t>
            </a:r>
            <a:endParaRPr lang="en-DE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3DDD-1512-A6D2-7FA4-8BD0DD0F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0" i="0" dirty="0">
                <a:effectLst/>
                <a:latin typeface="Work Sans" pitchFamily="2" charset="77"/>
              </a:rPr>
              <a:t>Ich </a:t>
            </a:r>
            <a:r>
              <a:rPr lang="en-GB" sz="2000" b="0" i="0" dirty="0" err="1">
                <a:effectLst/>
                <a:latin typeface="Work Sans" pitchFamily="2" charset="77"/>
              </a:rPr>
              <a:t>hoffe</a:t>
            </a:r>
            <a:r>
              <a:rPr lang="en-GB" sz="2000" b="0" i="0" dirty="0">
                <a:effectLst/>
                <a:latin typeface="Work Sans" pitchFamily="2" charset="77"/>
              </a:rPr>
              <a:t>, </a:t>
            </a:r>
            <a:r>
              <a:rPr lang="en-GB" sz="2000" b="0" i="0" dirty="0" err="1">
                <a:effectLst/>
                <a:latin typeface="Work Sans" pitchFamily="2" charset="77"/>
              </a:rPr>
              <a:t>dass</a:t>
            </a:r>
            <a:r>
              <a:rPr lang="en-GB" sz="2000" b="0" i="0" dirty="0">
                <a:effectLst/>
                <a:latin typeface="Work Sans" pitchFamily="2" charset="77"/>
              </a:rPr>
              <a:t> ich </a:t>
            </a:r>
            <a:r>
              <a:rPr lang="en-GB" sz="2000" b="0" i="0" dirty="0" err="1">
                <a:effectLst/>
                <a:latin typeface="Work Sans" pitchFamily="2" charset="77"/>
              </a:rPr>
              <a:t>Ihnen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einen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guten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Überblick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über</a:t>
            </a:r>
            <a:r>
              <a:rPr lang="en-GB" sz="2000" b="0" i="0" dirty="0">
                <a:effectLst/>
                <a:latin typeface="Work Sans" pitchFamily="2" charset="77"/>
              </a:rPr>
              <a:t> das App-Transport-Framework </a:t>
            </a:r>
            <a:r>
              <a:rPr lang="en-GB" sz="2000" b="0" i="0" dirty="0" err="1">
                <a:effectLst/>
                <a:latin typeface="Work Sans" pitchFamily="2" charset="77"/>
              </a:rPr>
              <a:t>geben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konnte</a:t>
            </a:r>
            <a:r>
              <a:rPr lang="en-GB" sz="2000" b="0" i="0" dirty="0">
                <a:effectLst/>
                <a:latin typeface="Work Sans" pitchFamily="2" charset="77"/>
              </a:rPr>
              <a:t>. </a:t>
            </a:r>
          </a:p>
          <a:p>
            <a:pPr marL="0" indent="0">
              <a:buNone/>
            </a:pPr>
            <a:r>
              <a:rPr lang="en-GB" sz="2000" b="0" i="0" dirty="0" err="1">
                <a:effectLst/>
                <a:latin typeface="Work Sans" pitchFamily="2" charset="77"/>
              </a:rPr>
              <a:t>Wenn</a:t>
            </a:r>
            <a:r>
              <a:rPr lang="en-GB" sz="2000" b="0" i="0" dirty="0">
                <a:effectLst/>
                <a:latin typeface="Work Sans" pitchFamily="2" charset="77"/>
              </a:rPr>
              <a:t> Sie </a:t>
            </a:r>
            <a:r>
              <a:rPr lang="en-GB" sz="2000" b="0" i="0" dirty="0" err="1">
                <a:effectLst/>
                <a:latin typeface="Work Sans" pitchFamily="2" charset="77"/>
              </a:rPr>
              <a:t>Fragen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haben</a:t>
            </a:r>
            <a:r>
              <a:rPr lang="en-GB" sz="2000" b="0" i="0" dirty="0">
                <a:effectLst/>
                <a:latin typeface="Work Sans" pitchFamily="2" charset="77"/>
              </a:rPr>
              <a:t>, </a:t>
            </a:r>
            <a:r>
              <a:rPr lang="en-GB" sz="2000" b="0" i="0" dirty="0" err="1">
                <a:effectLst/>
                <a:latin typeface="Work Sans" pitchFamily="2" charset="77"/>
              </a:rPr>
              <a:t>stehe</a:t>
            </a:r>
            <a:r>
              <a:rPr lang="en-GB" sz="2000" b="0" i="0" dirty="0">
                <a:effectLst/>
                <a:latin typeface="Work Sans" pitchFamily="2" charset="77"/>
              </a:rPr>
              <a:t> ich </a:t>
            </a:r>
            <a:r>
              <a:rPr lang="en-GB" sz="2000" b="0" i="0" dirty="0" err="1">
                <a:effectLst/>
                <a:latin typeface="Work Sans" pitchFamily="2" charset="77"/>
              </a:rPr>
              <a:t>Ihnen</a:t>
            </a:r>
            <a:r>
              <a:rPr lang="en-GB" sz="2000" b="0" i="0" dirty="0">
                <a:effectLst/>
                <a:latin typeface="Work Sans" pitchFamily="2" charset="77"/>
              </a:rPr>
              <a:t> gerne </a:t>
            </a:r>
            <a:r>
              <a:rPr lang="en-GB" sz="2000" b="0" i="0" dirty="0" err="1">
                <a:effectLst/>
                <a:latin typeface="Work Sans" pitchFamily="2" charset="77"/>
              </a:rPr>
              <a:t>zur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Verfügung</a:t>
            </a:r>
            <a:r>
              <a:rPr lang="en-GB" sz="2000" b="0" i="0" dirty="0">
                <a:effectLst/>
                <a:latin typeface="Work Sans" pitchFamily="2" charset="77"/>
              </a:rPr>
              <a:t>.</a:t>
            </a:r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6F29F-BCF7-E142-9A0C-A63D2EC055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1CB1CA-C746-1A4E-96EA-44895C14488A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CC75D-DAD0-504B-5A93-1BF97FE5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das App-Transport-Framework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4C31F-C0F1-1F1A-3C55-BF3E9800E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24">
            <a:extLst>
              <a:ext uri="{FF2B5EF4-FFF2-40B4-BE49-F238E27FC236}">
                <a16:creationId xmlns:a16="http://schemas.microsoft.com/office/drawing/2014/main" id="{CE981DAA-150C-E9E3-9D4C-3B21C4C8C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3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388F5-C7AA-79A3-307E-83A90F07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GB" sz="2800" dirty="0">
                <a:effectLst/>
                <a:latin typeface=".SF NS"/>
              </a:rPr>
              <a:t>Das ATF – </a:t>
            </a:r>
            <a:r>
              <a:rPr lang="en-GB" sz="2800" dirty="0" err="1">
                <a:effectLst/>
                <a:latin typeface=".SF NS"/>
              </a:rPr>
              <a:t>Effiziente</a:t>
            </a:r>
            <a:r>
              <a:rPr lang="en-GB" sz="2800" dirty="0">
                <a:effectLst/>
                <a:latin typeface=".SF NS"/>
              </a:rPr>
              <a:t> </a:t>
            </a:r>
            <a:r>
              <a:rPr lang="en-GB" sz="2800" dirty="0" err="1">
                <a:effectLst/>
                <a:latin typeface=".SF NS"/>
              </a:rPr>
              <a:t>Kommunikation</a:t>
            </a:r>
            <a:r>
              <a:rPr lang="en-GB" sz="2800" dirty="0">
                <a:effectLst/>
                <a:latin typeface=".SF NS"/>
              </a:rPr>
              <a:t> in der </a:t>
            </a:r>
            <a:r>
              <a:rPr lang="en-GB" sz="2800" dirty="0" err="1">
                <a:effectLst/>
                <a:latin typeface=".SF NS"/>
              </a:rPr>
              <a:t>medizinischen</a:t>
            </a:r>
            <a:r>
              <a:rPr lang="en-GB" sz="2800" dirty="0">
                <a:effectLst/>
                <a:latin typeface=".SF NS"/>
              </a:rPr>
              <a:t> </a:t>
            </a:r>
            <a:r>
              <a:rPr lang="en-GB" sz="2800" dirty="0" err="1">
                <a:effectLst/>
                <a:latin typeface=".SF NS"/>
              </a:rPr>
              <a:t>Versorgung</a:t>
            </a:r>
            <a:endParaRPr lang="en-GB" sz="2800" dirty="0">
              <a:effectLst/>
              <a:latin typeface=".SF 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B0D40-15CC-0AB0-4CF6-0DDA4E55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85" r="8985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E263-1ED8-EE05-DC69-ACDF3BC82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GB" sz="1100" dirty="0" err="1"/>
              <a:t>Kommunikation</a:t>
            </a:r>
            <a:r>
              <a:rPr lang="en-GB" sz="1100" dirty="0"/>
              <a:t> in der </a:t>
            </a:r>
            <a:r>
              <a:rPr lang="en-GB" sz="1100" dirty="0" err="1"/>
              <a:t>medizinischen</a:t>
            </a:r>
            <a:r>
              <a:rPr lang="en-GB" sz="1100" dirty="0"/>
              <a:t> </a:t>
            </a:r>
            <a:r>
              <a:rPr lang="en-GB" sz="1100" dirty="0" err="1"/>
              <a:t>Versorgung</a:t>
            </a:r>
            <a:r>
              <a:rPr lang="en-GB" sz="1100" dirty="0"/>
              <a:t> </a:t>
            </a:r>
            <a:r>
              <a:rPr lang="en-GB" sz="1100" dirty="0" err="1"/>
              <a:t>ist</a:t>
            </a:r>
            <a:r>
              <a:rPr lang="en-GB" sz="1100" dirty="0"/>
              <a:t> oft </a:t>
            </a:r>
            <a:r>
              <a:rPr lang="en-GB" sz="1100" b="1" dirty="0" err="1"/>
              <a:t>unstrukturiert</a:t>
            </a:r>
            <a:r>
              <a:rPr lang="en-GB" sz="1100" dirty="0"/>
              <a:t>.</a:t>
            </a:r>
          </a:p>
          <a:p>
            <a:r>
              <a:rPr lang="en-GB" sz="1100" dirty="0" err="1"/>
              <a:t>Effektive</a:t>
            </a:r>
            <a:r>
              <a:rPr lang="en-GB" sz="1100" dirty="0"/>
              <a:t> </a:t>
            </a:r>
            <a:r>
              <a:rPr lang="en-GB" sz="1100" dirty="0" err="1"/>
              <a:t>Kommunikation</a:t>
            </a:r>
            <a:r>
              <a:rPr lang="en-GB" sz="1100" dirty="0"/>
              <a:t> </a:t>
            </a:r>
            <a:r>
              <a:rPr lang="en-GB" sz="1100" dirty="0" err="1"/>
              <a:t>bedeutet</a:t>
            </a:r>
            <a:r>
              <a:rPr lang="en-GB" sz="1100" dirty="0"/>
              <a:t>:</a:t>
            </a:r>
          </a:p>
          <a:p>
            <a:pPr lvl="1"/>
            <a:r>
              <a:rPr lang="en-GB" sz="1100" dirty="0" err="1"/>
              <a:t>Inhalte</a:t>
            </a:r>
            <a:r>
              <a:rPr lang="en-GB" sz="1100" dirty="0"/>
              <a:t> </a:t>
            </a:r>
            <a:r>
              <a:rPr lang="en-GB" sz="1100" dirty="0" err="1"/>
              <a:t>sind</a:t>
            </a:r>
            <a:r>
              <a:rPr lang="en-GB" sz="1100" dirty="0"/>
              <a:t> </a:t>
            </a:r>
            <a:r>
              <a:rPr lang="en-GB" sz="1100" b="1" dirty="0" err="1"/>
              <a:t>standardisiert</a:t>
            </a:r>
            <a:r>
              <a:rPr lang="en-GB" sz="1100" dirty="0"/>
              <a:t> und für die </a:t>
            </a:r>
            <a:r>
              <a:rPr lang="en-GB" sz="1100" b="1" dirty="0" err="1"/>
              <a:t>Teilautomatisierung</a:t>
            </a:r>
            <a:r>
              <a:rPr lang="en-GB" sz="1100" dirty="0"/>
              <a:t> </a:t>
            </a:r>
            <a:r>
              <a:rPr lang="en-GB" sz="1100" dirty="0" err="1"/>
              <a:t>optimiert</a:t>
            </a:r>
            <a:r>
              <a:rPr lang="en-GB" sz="1100" dirty="0"/>
              <a:t>.</a:t>
            </a:r>
          </a:p>
          <a:p>
            <a:pPr lvl="1"/>
            <a:r>
              <a:rPr lang="en-GB" sz="1100" dirty="0"/>
              <a:t>Der </a:t>
            </a:r>
            <a:r>
              <a:rPr lang="en-GB" sz="1100" b="1" dirty="0"/>
              <a:t>Sender</a:t>
            </a:r>
            <a:r>
              <a:rPr lang="en-GB" sz="1100" dirty="0"/>
              <a:t> </a:t>
            </a:r>
            <a:r>
              <a:rPr lang="en-GB" sz="1100" dirty="0" err="1"/>
              <a:t>stellt</a:t>
            </a:r>
            <a:r>
              <a:rPr lang="en-GB" sz="1100" dirty="0"/>
              <a:t> </a:t>
            </a:r>
            <a:r>
              <a:rPr lang="en-GB" sz="1100" dirty="0" err="1"/>
              <a:t>sicher</a:t>
            </a:r>
            <a:r>
              <a:rPr lang="en-GB" sz="1100" dirty="0"/>
              <a:t>, </a:t>
            </a:r>
            <a:r>
              <a:rPr lang="en-GB" sz="1100" dirty="0" err="1"/>
              <a:t>dass</a:t>
            </a:r>
            <a:r>
              <a:rPr lang="en-GB" sz="1100" dirty="0"/>
              <a:t> der </a:t>
            </a:r>
            <a:r>
              <a:rPr lang="en-GB" sz="1100" b="1" dirty="0" err="1"/>
              <a:t>Empfänger</a:t>
            </a:r>
            <a:r>
              <a:rPr lang="en-GB" sz="1100" dirty="0"/>
              <a:t> die </a:t>
            </a:r>
            <a:r>
              <a:rPr lang="en-GB" sz="1100" dirty="0" err="1"/>
              <a:t>Nachricht</a:t>
            </a:r>
            <a:r>
              <a:rPr lang="en-GB" sz="1100" dirty="0"/>
              <a:t> </a:t>
            </a:r>
            <a:r>
              <a:rPr lang="en-GB" sz="1100" dirty="0" err="1"/>
              <a:t>verstanden</a:t>
            </a:r>
            <a:r>
              <a:rPr lang="en-GB" sz="1100" dirty="0"/>
              <a:t> hat.</a:t>
            </a:r>
          </a:p>
          <a:p>
            <a:endParaRPr lang="en-GB" sz="1100" dirty="0"/>
          </a:p>
          <a:p>
            <a:r>
              <a:rPr lang="en-GB" sz="1100" dirty="0"/>
              <a:t>Zwei </a:t>
            </a:r>
            <a:r>
              <a:rPr lang="en-GB" sz="1100" dirty="0" err="1"/>
              <a:t>wichtige</a:t>
            </a:r>
            <a:r>
              <a:rPr lang="en-GB" sz="1100" dirty="0"/>
              <a:t> </a:t>
            </a:r>
            <a:r>
              <a:rPr lang="en-GB" sz="1100" dirty="0" err="1"/>
              <a:t>Fragen</a:t>
            </a:r>
            <a:r>
              <a:rPr lang="en-GB" sz="1100" dirty="0"/>
              <a:t>:</a:t>
            </a:r>
          </a:p>
          <a:p>
            <a:pPr lvl="1"/>
            <a:r>
              <a:rPr lang="en-GB" sz="1100" dirty="0" err="1"/>
              <a:t>Wurde</a:t>
            </a:r>
            <a:r>
              <a:rPr lang="en-GB" sz="1100" dirty="0"/>
              <a:t> die </a:t>
            </a:r>
            <a:r>
              <a:rPr lang="en-GB" sz="1100" dirty="0" err="1"/>
              <a:t>Nachricht</a:t>
            </a:r>
            <a:r>
              <a:rPr lang="en-GB" sz="1100" dirty="0"/>
              <a:t> </a:t>
            </a:r>
            <a:r>
              <a:rPr lang="en-GB" sz="1100" b="1" dirty="0" err="1"/>
              <a:t>empfangen</a:t>
            </a:r>
            <a:r>
              <a:rPr lang="en-GB" sz="1100" dirty="0"/>
              <a:t>?</a:t>
            </a:r>
          </a:p>
          <a:p>
            <a:pPr lvl="1"/>
            <a:r>
              <a:rPr lang="en-GB" sz="1100" dirty="0" err="1"/>
              <a:t>Wurde</a:t>
            </a:r>
            <a:r>
              <a:rPr lang="en-GB" sz="1100" dirty="0"/>
              <a:t> die </a:t>
            </a:r>
            <a:r>
              <a:rPr lang="en-GB" sz="1100" dirty="0" err="1"/>
              <a:t>Nachricht</a:t>
            </a:r>
            <a:r>
              <a:rPr lang="en-GB" sz="1100" dirty="0"/>
              <a:t> </a:t>
            </a:r>
            <a:r>
              <a:rPr lang="en-GB" sz="1100" dirty="0" err="1"/>
              <a:t>richtig</a:t>
            </a:r>
            <a:r>
              <a:rPr lang="en-GB" sz="1100" dirty="0"/>
              <a:t> </a:t>
            </a:r>
            <a:r>
              <a:rPr lang="en-GB" sz="1100" b="1" dirty="0" err="1"/>
              <a:t>verstanden</a:t>
            </a:r>
            <a:r>
              <a:rPr lang="en-GB" sz="1100" dirty="0"/>
              <a:t>?</a:t>
            </a:r>
          </a:p>
          <a:p>
            <a:pPr lvl="1"/>
            <a:endParaRPr lang="en-GB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8C4B5-E2C5-172D-60E1-E79D114B1C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8333BE-4412-9248-A38A-759ED4CC21E8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892E97-2C80-7213-97AE-4391AEB82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das App-Transport-Framework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E937B-F0CE-BE35-D7DF-45F7E38B2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2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2" name="Grafik 24">
            <a:extLst>
              <a:ext uri="{FF2B5EF4-FFF2-40B4-BE49-F238E27FC236}">
                <a16:creationId xmlns:a16="http://schemas.microsoft.com/office/drawing/2014/main" id="{4B8A055E-CE2D-E0B2-AC6F-97F95C4E6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9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4E62B-078D-1AD9-0A7B-ABB57B93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DE" sz="4000" dirty="0">
                <a:solidFill>
                  <a:srgbClr val="FFFFFF"/>
                </a:solidFill>
              </a:rPr>
              <a:t>Das ATF ist offen, unabhängig und hilft teilautomatisieren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A14068-41CE-4701-5660-93E7039B59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47002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54F7-6667-F481-C57F-5FA83F0B6B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64A150-554F-0043-988B-F2D4DF3ED8A0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2A883-4C49-809F-0788-5071F023C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5BBF6-F40C-E64A-310E-837FD045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8352DA9B-756E-F2EB-BFAC-48D9B78B8B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F9A6D-E103-1EE1-4935-2A29869D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 fontScale="90000"/>
          </a:bodyPr>
          <a:lstStyle/>
          <a:p>
            <a:r>
              <a:rPr lang="en-DE" sz="4000" dirty="0"/>
              <a:t>Ein Framework für die dezentrale Kommunikation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245A62C-8CA4-FBC2-A13D-4460489188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445059"/>
              </p:ext>
            </p:extLst>
          </p:nvPr>
        </p:nvGraphicFramePr>
        <p:xfrm>
          <a:off x="1144923" y="2405894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1E19283E-D7AF-A33E-594C-D16968687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558" y="2981195"/>
            <a:ext cx="5255242" cy="191124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995C2-A400-EF83-EB9D-50F1325B4A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6AE750-23C7-624C-9407-D12A8903AB53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373B5-C99F-EF91-B716-6A615FE3A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80EF3-5F43-5F2B-1BAE-505878158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24">
            <a:extLst>
              <a:ext uri="{FF2B5EF4-FFF2-40B4-BE49-F238E27FC236}">
                <a16:creationId xmlns:a16="http://schemas.microsoft.com/office/drawing/2014/main" id="{8E52B5A4-8AB3-AD5D-8F0E-115A57D223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8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2" name="Rectangle 416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16844-2BA7-C87E-2F43-7F997674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6679844" cy="1642970"/>
          </a:xfrm>
        </p:spPr>
        <p:txBody>
          <a:bodyPr anchor="b">
            <a:normAutofit fontScale="90000"/>
          </a:bodyPr>
          <a:lstStyle/>
          <a:p>
            <a:r>
              <a:rPr lang="en-DE" sz="4000" dirty="0"/>
              <a:t>Das ATF ist auf Anwenungsebene im OSI Modell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011D46DD-27FF-888F-FB53-0534B8D9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>
                <a:effectLst/>
                <a:latin typeface=".SF NS"/>
              </a:rPr>
              <a:t>Hauptsächlich in </a:t>
            </a:r>
            <a:r>
              <a:rPr lang="en-GB" sz="2000" b="1">
                <a:effectLst/>
                <a:latin typeface=".SF NS"/>
              </a:rPr>
              <a:t>Schicht 7 (Anwendungsschicht)</a:t>
            </a:r>
            <a:r>
              <a:rPr lang="en-GB" sz="2000">
                <a:effectLst/>
                <a:latin typeface=".SF NS"/>
              </a:rPr>
              <a:t> angesiedelt.</a:t>
            </a:r>
          </a:p>
          <a:p>
            <a:r>
              <a:rPr lang="en-GB" sz="2000">
                <a:effectLst/>
                <a:latin typeface=".SF NS"/>
              </a:rPr>
              <a:t>Definiert </a:t>
            </a:r>
            <a:r>
              <a:rPr lang="en-GB" sz="2000" b="1">
                <a:effectLst/>
                <a:latin typeface=".SF NS"/>
              </a:rPr>
              <a:t>Struktur und Standardisierung</a:t>
            </a:r>
            <a:r>
              <a:rPr lang="en-GB" sz="2000">
                <a:effectLst/>
                <a:latin typeface=".SF NS"/>
              </a:rPr>
              <a:t> der Kommunikation.</a:t>
            </a:r>
          </a:p>
          <a:p>
            <a:r>
              <a:rPr lang="en-GB" sz="2000">
                <a:effectLst/>
                <a:latin typeface=".SF NS"/>
              </a:rPr>
              <a:t>Legt fest, wie Nachrichten für </a:t>
            </a:r>
            <a:r>
              <a:rPr lang="en-GB" sz="2000" b="1">
                <a:effectLst/>
                <a:latin typeface=".SF NS"/>
              </a:rPr>
              <a:t>spezifische Anwendungsfälle</a:t>
            </a:r>
            <a:r>
              <a:rPr lang="en-GB" sz="2000">
                <a:effectLst/>
                <a:latin typeface=".SF NS"/>
              </a:rPr>
              <a:t> genutzt werden.</a:t>
            </a:r>
          </a:p>
          <a:p>
            <a:pPr marL="0" indent="0">
              <a:buNone/>
            </a:pPr>
            <a:r>
              <a:rPr lang="en-GB" sz="2000">
                <a:effectLst/>
                <a:latin typeface=".SF NS"/>
              </a:rPr>
              <a:t>Berührt </a:t>
            </a:r>
            <a:r>
              <a:rPr lang="en-GB" sz="2000" b="1">
                <a:effectLst/>
                <a:latin typeface=".SF NS"/>
              </a:rPr>
              <a:t>Schicht 6 (Darstellungsschicht)</a:t>
            </a:r>
            <a:r>
              <a:rPr lang="en-GB" sz="2000">
                <a:effectLst/>
                <a:latin typeface=".SF NS"/>
              </a:rPr>
              <a:t> durch die Definition der </a:t>
            </a:r>
            <a:r>
              <a:rPr lang="en-GB" sz="2000" b="1">
                <a:effectLst/>
                <a:latin typeface=".SF NS"/>
              </a:rPr>
              <a:t>XSLT-Darstellung</a:t>
            </a:r>
            <a:r>
              <a:rPr lang="en-GB" sz="2000">
                <a:effectLst/>
                <a:latin typeface=".SF NS"/>
              </a:rPr>
              <a:t>.</a:t>
            </a:r>
          </a:p>
          <a:p>
            <a:endParaRPr lang="en-US" sz="2000"/>
          </a:p>
        </p:txBody>
      </p:sp>
      <p:sp>
        <p:nvSpPr>
          <p:cNvPr id="4164" name="Rectangle 416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6" name="Rectangle 416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68" name="Rectangle 416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70" name="Rectangle 416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71C30-F226-1469-6628-F7C74382E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967" y="2313690"/>
            <a:ext cx="4170530" cy="22625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EBE30-05D4-76D0-F555-2B67451DCF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896C1CE-21AC-A848-A2D2-4F5AA1D8B139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D6B56-2BE6-1348-5770-FC4A2D325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98622-9065-BB48-2814-F274358CB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5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BA1A0106-4A90-DCB1-9663-CC1FFFA16C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1B1D7-162D-144A-B8FA-E5DE4F2D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Wie Funktioniert das ATF?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BA185-37B8-22C0-1B7C-C2C9EC8659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63D1A-118F-AC45-A723-E3D5F69BD021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F85C8-8A01-5569-EDC5-D0382E5E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</a:t>
            </a:r>
            <a:r>
              <a:rPr lang="de-DE" dirty="0"/>
              <a:t>as App-Transport-Framework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2060D-8894-91E2-6DF3-08A72266A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Grafik 24">
            <a:extLst>
              <a:ext uri="{FF2B5EF4-FFF2-40B4-BE49-F238E27FC236}">
                <a16:creationId xmlns:a16="http://schemas.microsoft.com/office/drawing/2014/main" id="{F59E950F-BCA6-7712-1B3A-B70E9FD7A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24019A-E9AF-54E8-813A-F1301EE6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962" y="964581"/>
            <a:ext cx="7772400" cy="49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6F11-840B-2C2B-45A5-E653A7C2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DE" sz="2800">
                <a:solidFill>
                  <a:srgbClr val="FFFFFF"/>
                </a:solidFill>
              </a:rPr>
              <a:t>Ausbaustufen des ATF nach den Markterfordernissen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29854A-2298-33A4-8877-D8DBE0D4B8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76009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52DC7-1519-1C72-8563-DA1E9C8B1F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146808-D8A2-184D-89A2-FBEA0C2DDF5E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CD1FD-8BD1-F194-5E2E-4016B42C1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</a:t>
            </a:r>
            <a:r>
              <a:rPr lang="de-DE" dirty="0"/>
              <a:t>as App-Transport-Framework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03B8-C08C-C386-23BB-2CBED54A0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DA493B5F-549B-2EE0-3090-C8052FD6F1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2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52DBD-FE7A-57AA-320F-48DB5FB0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DE" sz="3700"/>
              <a:t>Was erwarten wir uns vom ATF?</a:t>
            </a:r>
          </a:p>
        </p:txBody>
      </p:sp>
      <p:pic>
        <p:nvPicPr>
          <p:cNvPr id="5" name="Picture 4" descr="A group of people putting their hands together&#10;&#10;Description automatically generated">
            <a:extLst>
              <a:ext uri="{FF2B5EF4-FFF2-40B4-BE49-F238E27FC236}">
                <a16:creationId xmlns:a16="http://schemas.microsoft.com/office/drawing/2014/main" id="{25FC8AE4-DAB0-2AFA-A02D-48AFBA44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77" r="4792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FC39E-DD88-460A-48FF-ED994E2C4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GB" sz="1300" b="1" dirty="0" err="1"/>
              <a:t>Verbesserung</a:t>
            </a:r>
            <a:r>
              <a:rPr lang="en-GB" sz="1300" b="1" dirty="0"/>
              <a:t> der </a:t>
            </a:r>
            <a:r>
              <a:rPr lang="en-GB" sz="1300" b="1" dirty="0" err="1"/>
              <a:t>Kommunikation</a:t>
            </a:r>
            <a:r>
              <a:rPr lang="en-GB" sz="1300" dirty="0"/>
              <a:t> </a:t>
            </a:r>
            <a:r>
              <a:rPr lang="en-GB" sz="1300" dirty="0" err="1"/>
              <a:t>im</a:t>
            </a:r>
            <a:r>
              <a:rPr lang="en-GB" sz="1300" dirty="0"/>
              <a:t> </a:t>
            </a:r>
            <a:r>
              <a:rPr lang="en-GB" sz="1300" dirty="0" err="1"/>
              <a:t>medizinischen</a:t>
            </a:r>
            <a:r>
              <a:rPr lang="en-GB" sz="1300" dirty="0"/>
              <a:t> Sektor.</a:t>
            </a:r>
          </a:p>
          <a:p>
            <a:r>
              <a:rPr lang="en-GB" sz="1300" b="1" dirty="0" err="1"/>
              <a:t>Leichtgewichtigere</a:t>
            </a:r>
            <a:r>
              <a:rPr lang="en-GB" sz="1300" b="1" dirty="0"/>
              <a:t> und </a:t>
            </a:r>
            <a:r>
              <a:rPr lang="en-GB" sz="1300" b="1" dirty="0" err="1"/>
              <a:t>schnellere</a:t>
            </a:r>
            <a:r>
              <a:rPr lang="en-GB" sz="1300" b="1" dirty="0"/>
              <a:t> </a:t>
            </a:r>
            <a:r>
              <a:rPr lang="en-GB" sz="1300" b="1" dirty="0" err="1"/>
              <a:t>Entwicklungszyklen</a:t>
            </a:r>
            <a:r>
              <a:rPr lang="en-GB" sz="1300" dirty="0"/>
              <a:t> für </a:t>
            </a:r>
            <a:r>
              <a:rPr lang="en-GB" sz="1300" dirty="0" err="1"/>
              <a:t>wertschöpfende</a:t>
            </a:r>
            <a:r>
              <a:rPr lang="en-GB" sz="1300" dirty="0"/>
              <a:t> Use Cases, die auf Peer-to-Peer- und </a:t>
            </a:r>
            <a:r>
              <a:rPr lang="en-GB" sz="1300" dirty="0" err="1"/>
              <a:t>strukturiertem</a:t>
            </a:r>
            <a:r>
              <a:rPr lang="en-GB" sz="1300" dirty="0"/>
              <a:t> </a:t>
            </a:r>
            <a:r>
              <a:rPr lang="en-GB" sz="1300" dirty="0" err="1"/>
              <a:t>Datenaustausch</a:t>
            </a:r>
            <a:r>
              <a:rPr lang="en-GB" sz="1300" dirty="0"/>
              <a:t> </a:t>
            </a:r>
            <a:r>
              <a:rPr lang="en-GB" sz="1300" dirty="0" err="1"/>
              <a:t>basieren</a:t>
            </a:r>
            <a:r>
              <a:rPr lang="en-GB" sz="1300" dirty="0"/>
              <a:t>.</a:t>
            </a:r>
          </a:p>
          <a:p>
            <a:r>
              <a:rPr lang="en-GB" sz="1300" b="1" dirty="0" err="1"/>
              <a:t>Zunahme</a:t>
            </a:r>
            <a:r>
              <a:rPr lang="en-GB" sz="1300" b="1" dirty="0"/>
              <a:t> von </a:t>
            </a:r>
            <a:r>
              <a:rPr lang="en-GB" sz="1300" b="1" dirty="0" err="1"/>
              <a:t>Prozessen</a:t>
            </a:r>
            <a:r>
              <a:rPr lang="en-GB" sz="1300" dirty="0"/>
              <a:t> die </a:t>
            </a:r>
            <a:r>
              <a:rPr lang="en-GB" sz="1300" dirty="0" err="1"/>
              <a:t>teilautoamtisiert</a:t>
            </a:r>
            <a:r>
              <a:rPr lang="en-GB" sz="1300" dirty="0"/>
              <a:t>, die die Arbeit der </a:t>
            </a:r>
            <a:r>
              <a:rPr lang="en-GB" sz="1300" dirty="0" err="1"/>
              <a:t>Fachkräfte</a:t>
            </a:r>
            <a:r>
              <a:rPr lang="en-GB" sz="1300" dirty="0"/>
              <a:t> </a:t>
            </a:r>
            <a:r>
              <a:rPr lang="en-GB" sz="1300" dirty="0" err="1"/>
              <a:t>erleichtern</a:t>
            </a:r>
            <a:r>
              <a:rPr lang="en-GB" sz="1300" dirty="0"/>
              <a:t> und </a:t>
            </a:r>
            <a:r>
              <a:rPr lang="en-GB" sz="1300" dirty="0" err="1"/>
              <a:t>effizienter</a:t>
            </a:r>
            <a:r>
              <a:rPr lang="en-GB" sz="1300" dirty="0"/>
              <a:t> </a:t>
            </a:r>
            <a:r>
              <a:rPr lang="en-GB" sz="1300" dirty="0" err="1"/>
              <a:t>zu</a:t>
            </a:r>
            <a:r>
              <a:rPr lang="en-GB" sz="1300" dirty="0"/>
              <a:t> gestalten</a:t>
            </a:r>
          </a:p>
          <a:p>
            <a:r>
              <a:rPr lang="en-GB" sz="1300" dirty="0"/>
              <a:t>Menschen </a:t>
            </a:r>
            <a:r>
              <a:rPr lang="en-GB" sz="1300" b="1" dirty="0" err="1"/>
              <a:t>entscheiden</a:t>
            </a:r>
            <a:r>
              <a:rPr lang="en-GB" sz="1300" dirty="0"/>
              <a:t>, </a:t>
            </a:r>
            <a:r>
              <a:rPr lang="en-GB" sz="1300" dirty="0" err="1"/>
              <a:t>Maschinen</a:t>
            </a:r>
            <a:r>
              <a:rPr lang="en-GB" sz="1300" dirty="0"/>
              <a:t> </a:t>
            </a:r>
            <a:r>
              <a:rPr lang="en-GB" sz="1300" b="1" dirty="0" err="1"/>
              <a:t>unterstützen</a:t>
            </a:r>
            <a:r>
              <a:rPr lang="en-GB" sz="1300" dirty="0"/>
              <a:t> </a:t>
            </a:r>
            <a:r>
              <a:rPr lang="en-GB" sz="1300" dirty="0" err="1"/>
              <a:t>effizient</a:t>
            </a:r>
            <a:endParaRPr lang="en-GB" sz="13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0C177-EADB-4159-B20F-B9E361A5AF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FF06DB-BC0E-F346-9979-71D66662238C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1C1E4-F90A-156E-6780-CF78A790D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das App-Transport-Framework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EDFEE-3E8F-340D-F0B1-A9E1EF87E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8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24">
            <a:extLst>
              <a:ext uri="{FF2B5EF4-FFF2-40B4-BE49-F238E27FC236}">
                <a16:creationId xmlns:a16="http://schemas.microsoft.com/office/drawing/2014/main" id="{867D35B4-1CEA-BB52-B5BC-C8896F8E3F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8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57CA2-4CEE-AE25-5FD9-2F5AAD0E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Beispiel anhand einer Rezeptanforderung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6A623-90E5-BE63-5927-C21BF798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51" y="1776831"/>
            <a:ext cx="9731499" cy="44521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5B1C9-F648-8877-40AD-6FE204E9B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9AF0F7-1F17-9947-98CD-19482F56D8CD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DA3AE-52B8-4E5A-FF00-19173703B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15333-7306-1C27-0826-8C0058EFC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EB8A3576-C7F9-263E-48FA-14F193D077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96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6245</TotalTime>
  <Words>679</Words>
  <Application>Microsoft Macintosh PowerPoint</Application>
  <PresentationFormat>Widescreen</PresentationFormat>
  <Paragraphs>98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.SF NS</vt:lpstr>
      <vt:lpstr>Aptos</vt:lpstr>
      <vt:lpstr>Aptos Display</vt:lpstr>
      <vt:lpstr>Arial</vt:lpstr>
      <vt:lpstr>inherit</vt:lpstr>
      <vt:lpstr>Roboto</vt:lpstr>
      <vt:lpstr>Work Sans</vt:lpstr>
      <vt:lpstr>Office Theme</vt:lpstr>
      <vt:lpstr>App-Transport-Framework</vt:lpstr>
      <vt:lpstr>Das ATF – Effiziente Kommunikation in der medizinischen Versorgung</vt:lpstr>
      <vt:lpstr>Das ATF ist offen, unabhängig und hilft teilautomatisieren</vt:lpstr>
      <vt:lpstr>Ein Framework für die dezentrale Kommunikation</vt:lpstr>
      <vt:lpstr>Das ATF ist auf Anwenungsebene im OSI Modell</vt:lpstr>
      <vt:lpstr>Wie Funktioniert das ATF?</vt:lpstr>
      <vt:lpstr>Ausbaustufen des ATF nach den Markterfordernissen</vt:lpstr>
      <vt:lpstr>Was erwarten wir uns vom ATF?</vt:lpstr>
      <vt:lpstr>Beispiel anhand einer Rezeptanforderung</vt:lpstr>
      <vt:lpstr>Wo erfahre ich mehr über das ATF?</vt:lpstr>
      <vt:lpstr>Vielen Dank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Hoffmann</dc:creator>
  <cp:lastModifiedBy>Robert Hoffmann</cp:lastModifiedBy>
  <cp:revision>10</cp:revision>
  <dcterms:created xsi:type="dcterms:W3CDTF">2024-10-04T09:52:02Z</dcterms:created>
  <dcterms:modified xsi:type="dcterms:W3CDTF">2024-10-09T09:34:23Z</dcterms:modified>
</cp:coreProperties>
</file>